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343" r:id="rId3"/>
    <p:sldId id="265" r:id="rId4"/>
    <p:sldId id="264" r:id="rId5"/>
    <p:sldId id="266" r:id="rId6"/>
    <p:sldId id="259" r:id="rId7"/>
    <p:sldId id="260" r:id="rId8"/>
    <p:sldId id="344" r:id="rId9"/>
    <p:sldId id="285" r:id="rId10"/>
    <p:sldId id="284" r:id="rId11"/>
    <p:sldId id="286" r:id="rId12"/>
    <p:sldId id="261" r:id="rId13"/>
    <p:sldId id="263" r:id="rId14"/>
    <p:sldId id="262" r:id="rId15"/>
    <p:sldId id="267" r:id="rId16"/>
    <p:sldId id="268" r:id="rId17"/>
    <p:sldId id="273" r:id="rId18"/>
    <p:sldId id="269" r:id="rId19"/>
    <p:sldId id="288" r:id="rId20"/>
    <p:sldId id="290" r:id="rId21"/>
    <p:sldId id="294" r:id="rId22"/>
    <p:sldId id="292" r:id="rId23"/>
    <p:sldId id="295" r:id="rId24"/>
    <p:sldId id="296" r:id="rId25"/>
    <p:sldId id="298" r:id="rId26"/>
    <p:sldId id="300" r:id="rId27"/>
    <p:sldId id="301" r:id="rId28"/>
    <p:sldId id="302" r:id="rId29"/>
    <p:sldId id="303" r:id="rId30"/>
    <p:sldId id="304" r:id="rId31"/>
    <p:sldId id="306" r:id="rId32"/>
    <p:sldId id="307" r:id="rId33"/>
    <p:sldId id="310" r:id="rId34"/>
    <p:sldId id="311" r:id="rId35"/>
    <p:sldId id="312" r:id="rId36"/>
    <p:sldId id="342" r:id="rId37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9777" autoAdjust="0"/>
  </p:normalViewPr>
  <p:slideViewPr>
    <p:cSldViewPr snapToGrid="0" snapToObjects="1">
      <p:cViewPr>
        <p:scale>
          <a:sx n="69" d="100"/>
          <a:sy n="69" d="100"/>
        </p:scale>
        <p:origin x="-140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2852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6365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8888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7187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9812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2366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372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9869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0853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1676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0C0F-FB9A-DD46-A11E-9AA5D1EA0700}" type="datetimeFigureOut">
              <a:rPr kumimoji="1" lang="zh-CN" altLang="en-US" smtClean="0"/>
              <a:pPr/>
              <a:t>2015/12/5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9389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A0C0F-FB9A-DD46-A11E-9AA5D1EA0700}" type="datetimeFigureOut">
              <a:rPr kumimoji="1" lang="zh-CN" altLang="en-US" smtClean="0"/>
              <a:pPr/>
              <a:t>2015/12/5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B7E17-039C-664F-B9A6-8CBCA22928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690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928671"/>
            <a:ext cx="7815290" cy="2286015"/>
          </a:xfrm>
        </p:spPr>
        <p:txBody>
          <a:bodyPr/>
          <a:lstStyle/>
          <a:p>
            <a:r>
              <a:rPr lang="en-US" altLang="zh-CN" b="1" dirty="0" smtClean="0"/>
              <a:t>《</a:t>
            </a:r>
            <a:r>
              <a:rPr lang="zh-CN" altLang="en-US" b="1" dirty="0" smtClean="0"/>
              <a:t>英语国家社会与文化入门</a:t>
            </a:r>
            <a:r>
              <a:rPr lang="en-US" altLang="zh-CN" b="1" dirty="0" smtClean="0"/>
              <a:t>》(</a:t>
            </a:r>
            <a:r>
              <a:rPr lang="zh-CN" altLang="en-US" b="1" dirty="0" smtClean="0"/>
              <a:t>下册）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81307" y="3000372"/>
            <a:ext cx="7081025" cy="3000396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Society and Culture 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Major English-Speaking Countries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Introduction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(Book Two)</a:t>
            </a:r>
            <a:endParaRPr lang="zh-CN" alt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0723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295" y="5501188"/>
            <a:ext cx="3869764" cy="7022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z="2100" dirty="0" smtClean="0">
                <a:latin typeface="Times New Roman"/>
                <a:cs typeface="Times New Roman"/>
              </a:rPr>
              <a:t>Street fighting in a New York Neighborhood</a:t>
            </a:r>
            <a:endParaRPr lang="zh-CN" altLang="en-US" sz="2100" dirty="0">
              <a:latin typeface="Times New Roman"/>
              <a:cs typeface="Times New Roman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3882" y="274638"/>
            <a:ext cx="8555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None/>
            </a:pPr>
            <a:r>
              <a:rPr lang="en-US" altLang="zh-CN" sz="3200" dirty="0" smtClean="0"/>
              <a:t>	</a:t>
            </a:r>
            <a:r>
              <a:rPr lang="en-US" altLang="zh-CN" sz="3200" dirty="0">
                <a:latin typeface="Times New Roman"/>
                <a:cs typeface="Times New Roman"/>
              </a:rPr>
              <a:t>Stereotype 2: </a:t>
            </a:r>
            <a:r>
              <a:rPr lang="en-US" altLang="zh-CN" sz="3200" i="1" dirty="0">
                <a:latin typeface="Times New Roman"/>
                <a:cs typeface="Times New Roman"/>
              </a:rPr>
              <a:t>American society is violent</a:t>
            </a:r>
            <a:r>
              <a:rPr lang="en-US" altLang="zh-CN" sz="3200" dirty="0">
                <a:latin typeface="Times New Roman"/>
                <a:cs typeface="Times New Roman"/>
              </a:rPr>
              <a:t>.</a:t>
            </a:r>
            <a:r>
              <a:rPr lang="zh-CN" altLang="zh-CN" sz="3200" dirty="0">
                <a:latin typeface="Times New Roman"/>
                <a:cs typeface="Times New Roman"/>
              </a:rPr>
              <a:t> </a:t>
            </a:r>
            <a:endParaRPr lang="en-US" altLang="zh-CN" sz="3200" dirty="0">
              <a:latin typeface="Times New Roman"/>
              <a:cs typeface="Times New Roman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46706" y="5531071"/>
            <a:ext cx="397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  </a:t>
            </a:r>
            <a:endParaRPr kumimoji="1" lang="zh-CN" altLang="en-US" dirty="0"/>
          </a:p>
        </p:txBody>
      </p:sp>
      <p:pic>
        <p:nvPicPr>
          <p:cNvPr id="5" name="图片 4" descr="drugs-increase-viol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86739"/>
            <a:ext cx="4646706" cy="3175000"/>
          </a:xfrm>
          <a:prstGeom prst="rect">
            <a:avLst/>
          </a:prstGeom>
        </p:spPr>
      </p:pic>
      <p:pic>
        <p:nvPicPr>
          <p:cNvPr id="11" name="图片 10" descr="stop_handgu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6706" y="1299882"/>
            <a:ext cx="4497293" cy="55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47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60871"/>
            <a:ext cx="8219256" cy="1023469"/>
          </a:xfrm>
        </p:spPr>
        <p:txBody>
          <a:bodyPr>
            <a:normAutofit/>
          </a:bodyPr>
          <a:lstStyle/>
          <a:p>
            <a:pPr marL="571500" indent="-571500"/>
            <a:r>
              <a:rPr lang="en-US" altLang="zh-CN" sz="3200" dirty="0" smtClean="0">
                <a:latin typeface="Times New Roman"/>
                <a:cs typeface="Times New Roman"/>
              </a:rPr>
              <a:t>	</a:t>
            </a:r>
            <a:r>
              <a:rPr lang="en-US" altLang="zh-CN" sz="3100" dirty="0">
                <a:latin typeface="Times New Roman"/>
                <a:cs typeface="Times New Roman"/>
              </a:rPr>
              <a:t>Stereotype 3: </a:t>
            </a:r>
            <a:r>
              <a:rPr lang="en-US" altLang="zh-CN" sz="3100" i="1" dirty="0">
                <a:latin typeface="Times New Roman"/>
                <a:cs typeface="Times New Roman"/>
              </a:rPr>
              <a:t>American families are in </a:t>
            </a:r>
            <a:r>
              <a:rPr lang="en-US" altLang="zh-CN" sz="3100" dirty="0">
                <a:latin typeface="Times New Roman"/>
                <a:cs typeface="Times New Roman"/>
              </a:rPr>
              <a:t>disarray.</a:t>
            </a:r>
            <a:r>
              <a:rPr lang="zh-CN" altLang="zh-CN" sz="3100" dirty="0">
                <a:latin typeface="Times New Roman"/>
                <a:cs typeface="Times New Roman"/>
              </a:rPr>
              <a:t> </a:t>
            </a:r>
            <a:endParaRPr lang="en-US" altLang="zh-CN" sz="31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704" y="1184341"/>
            <a:ext cx="8518080" cy="5285188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Times New Roman"/>
                <a:cs typeface="Times New Roman"/>
              </a:rPr>
              <a:t>Before </a:t>
            </a:r>
            <a:r>
              <a:rPr lang="en-US" altLang="zh-CN" sz="2400" dirty="0">
                <a:latin typeface="Times New Roman"/>
                <a:cs typeface="Times New Roman"/>
              </a:rPr>
              <a:t>World War </a:t>
            </a:r>
            <a:r>
              <a:rPr lang="en-US" altLang="zh-CN" sz="2400" dirty="0" smtClean="0">
                <a:latin typeface="Times New Roman"/>
                <a:cs typeface="Times New Roman"/>
              </a:rPr>
              <a:t>II, American families </a:t>
            </a:r>
            <a:r>
              <a:rPr lang="en-US" altLang="zh-CN" sz="2400" dirty="0">
                <a:latin typeface="Times New Roman"/>
                <a:cs typeface="Times New Roman"/>
              </a:rPr>
              <a:t>were </a:t>
            </a:r>
            <a:r>
              <a:rPr lang="en-US" altLang="zh-CN" sz="2400" dirty="0" smtClean="0">
                <a:latin typeface="Times New Roman"/>
                <a:cs typeface="Times New Roman"/>
              </a:rPr>
              <a:t>dominated </a:t>
            </a:r>
            <a:r>
              <a:rPr lang="en-US" altLang="zh-CN" sz="2400" dirty="0">
                <a:latin typeface="Times New Roman"/>
                <a:cs typeface="Times New Roman"/>
              </a:rPr>
              <a:t>by the senior male as husband and father.</a:t>
            </a:r>
            <a:r>
              <a:rPr lang="zh-CN" altLang="zh-CN" sz="2400" dirty="0">
                <a:latin typeface="Times New Roman"/>
                <a:cs typeface="Times New Roman"/>
              </a:rPr>
              <a:t> </a:t>
            </a:r>
            <a:endParaRPr lang="en-US" altLang="zh-CN" sz="2400" dirty="0" smtClean="0">
              <a:latin typeface="Times New Roman"/>
              <a:cs typeface="Times New Roman"/>
            </a:endParaRPr>
          </a:p>
          <a:p>
            <a:r>
              <a:rPr lang="en-US" altLang="zh-CN" sz="2400" dirty="0" smtClean="0">
                <a:latin typeface="Times New Roman"/>
                <a:cs typeface="Times New Roman"/>
              </a:rPr>
              <a:t>The </a:t>
            </a:r>
            <a:r>
              <a:rPr lang="en-US" altLang="zh-CN" sz="2400" dirty="0">
                <a:latin typeface="Times New Roman"/>
                <a:cs typeface="Times New Roman"/>
              </a:rPr>
              <a:t>newer, more </a:t>
            </a:r>
            <a:r>
              <a:rPr lang="en-US" altLang="zh-CN" sz="2400" dirty="0" smtClean="0">
                <a:latin typeface="Times New Roman"/>
                <a:cs typeface="Times New Roman"/>
              </a:rPr>
              <a:t>egalitarian</a:t>
            </a:r>
            <a:r>
              <a:rPr lang="en-US" altLang="zh-CN" sz="2400" dirty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family after WWII are </a:t>
            </a:r>
            <a:r>
              <a:rPr lang="en-US" altLang="zh-CN" sz="2400" dirty="0">
                <a:latin typeface="Times New Roman"/>
                <a:cs typeface="Times New Roman"/>
              </a:rPr>
              <a:t>a “nurturing-parent” family, in which </a:t>
            </a:r>
            <a:r>
              <a:rPr lang="en-US" altLang="zh-CN" sz="2400" dirty="0" smtClean="0">
                <a:latin typeface="Times New Roman"/>
                <a:cs typeface="Times New Roman"/>
              </a:rPr>
              <a:t>children were encouraged to think, act independently.</a:t>
            </a:r>
          </a:p>
          <a:p>
            <a:r>
              <a:rPr lang="en-US" altLang="zh-CN" sz="2400" dirty="0" smtClean="0">
                <a:latin typeface="Times New Roman"/>
                <a:cs typeface="Times New Roman"/>
              </a:rPr>
              <a:t>New </a:t>
            </a:r>
            <a:r>
              <a:rPr lang="en-US" altLang="zh-CN" sz="2400" dirty="0">
                <a:latin typeface="Times New Roman"/>
                <a:cs typeface="Times New Roman"/>
              </a:rPr>
              <a:t>“no-fault” divorce laws that are now nearly universal in American </a:t>
            </a:r>
            <a:r>
              <a:rPr lang="en-US" altLang="zh-CN" sz="2400" dirty="0" smtClean="0">
                <a:latin typeface="Times New Roman"/>
                <a:cs typeface="Times New Roman"/>
              </a:rPr>
              <a:t>states, caused the </a:t>
            </a:r>
            <a:r>
              <a:rPr lang="en-US" altLang="zh-CN" sz="2400" dirty="0">
                <a:latin typeface="Times New Roman"/>
                <a:cs typeface="Times New Roman"/>
              </a:rPr>
              <a:t>divorce rate </a:t>
            </a:r>
            <a:r>
              <a:rPr lang="en-US" altLang="zh-CN" sz="2400" dirty="0" smtClean="0">
                <a:latin typeface="Times New Roman"/>
                <a:cs typeface="Times New Roman"/>
              </a:rPr>
              <a:t>to rise to </a:t>
            </a:r>
            <a:r>
              <a:rPr lang="en-US" altLang="zh-CN" sz="2400" dirty="0">
                <a:latin typeface="Times New Roman"/>
                <a:cs typeface="Times New Roman"/>
              </a:rPr>
              <a:t>about 50%. </a:t>
            </a:r>
            <a:r>
              <a:rPr lang="en-US" altLang="zh-CN" sz="24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altLang="zh-CN" sz="2400" dirty="0" smtClean="0">
                <a:latin typeface="Times New Roman"/>
                <a:cs typeface="Times New Roman"/>
              </a:rPr>
              <a:t>Shifting marriage patterns also cause many </a:t>
            </a:r>
            <a:r>
              <a:rPr lang="en-US" altLang="zh-CN" sz="2400" dirty="0">
                <a:latin typeface="Times New Roman"/>
                <a:cs typeface="Times New Roman"/>
              </a:rPr>
              <a:t>young people </a:t>
            </a:r>
            <a:r>
              <a:rPr lang="en-US" altLang="zh-CN" sz="2400" dirty="0" smtClean="0">
                <a:latin typeface="Times New Roman"/>
                <a:cs typeface="Times New Roman"/>
              </a:rPr>
              <a:t>to listen </a:t>
            </a:r>
            <a:r>
              <a:rPr lang="en-US" altLang="zh-CN" sz="2400" dirty="0">
                <a:latin typeface="Times New Roman"/>
                <a:cs typeface="Times New Roman"/>
              </a:rPr>
              <a:t>to their peers more than to their parents. </a:t>
            </a:r>
            <a:endParaRPr lang="en-US" altLang="zh-CN" sz="2400" dirty="0" smtClean="0">
              <a:latin typeface="Times New Roman"/>
              <a:cs typeface="Times New Roman"/>
            </a:endParaRPr>
          </a:p>
          <a:p>
            <a:r>
              <a:rPr lang="en-US" altLang="zh-CN" sz="2400" dirty="0">
                <a:latin typeface="Times New Roman"/>
                <a:cs typeface="Times New Roman"/>
              </a:rPr>
              <a:t>As a long-term result, traditional values do not transmit readily from one generation to the next,</a:t>
            </a:r>
            <a:r>
              <a:rPr lang="zh-CN" altLang="zh-CN" sz="2400" dirty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leading to a polarized society. </a:t>
            </a:r>
            <a:endParaRPr lang="zh-CN" altLang="zh-CN" sz="2400" dirty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zh-CN" altLang="zh-CN" dirty="0">
              <a:latin typeface="Times New Roman"/>
              <a:cs typeface="Times New Roman"/>
            </a:endParaRPr>
          </a:p>
          <a:p>
            <a:endParaRPr kumimoji="1" lang="zh-CN" alt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48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10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Times New Roman"/>
                <a:cs typeface="Times New Roman"/>
              </a:rPr>
              <a:t>Stereotype 3: </a:t>
            </a:r>
            <a:r>
              <a:rPr lang="en-US" altLang="zh-CN" sz="3200" i="1" dirty="0">
                <a:latin typeface="Times New Roman"/>
                <a:cs typeface="Times New Roman"/>
              </a:rPr>
              <a:t>American families are in </a:t>
            </a:r>
            <a:r>
              <a:rPr lang="en-US" altLang="zh-CN" sz="3200" dirty="0">
                <a:latin typeface="Times New Roman"/>
                <a:cs typeface="Times New Roman"/>
              </a:rPr>
              <a:t>disarray.</a:t>
            </a:r>
            <a:r>
              <a:rPr lang="zh-CN" altLang="zh-CN" sz="3200" dirty="0">
                <a:latin typeface="Times New Roman"/>
                <a:cs typeface="Times New Roman"/>
              </a:rPr>
              <a:t> 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2353" y="5946588"/>
            <a:ext cx="7500472" cy="568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 smtClean="0">
                <a:latin typeface="Times New Roman"/>
                <a:cs typeface="Times New Roman"/>
              </a:rPr>
              <a:t>     Lost and gone forever: traditional American family</a:t>
            </a:r>
            <a:endParaRPr kumimoji="1" lang="zh-CN" altLang="en-US" sz="2000" dirty="0">
              <a:latin typeface="Times New Roman"/>
              <a:cs typeface="Times New Roman"/>
            </a:endParaRPr>
          </a:p>
        </p:txBody>
      </p:sp>
      <p:pic>
        <p:nvPicPr>
          <p:cNvPr id="4" name="图片 3" descr="Traditional-American-famil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64236"/>
            <a:ext cx="78613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98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5864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altLang="zh-CN" sz="3200" dirty="0">
                <a:latin typeface="Times New Roman"/>
                <a:cs typeface="Times New Roman"/>
              </a:rPr>
              <a:t>Stereotype 4: </a:t>
            </a:r>
            <a:r>
              <a:rPr lang="en-US" altLang="zh-CN" sz="3200" i="1" dirty="0">
                <a:latin typeface="Times New Roman"/>
                <a:cs typeface="Times New Roman"/>
              </a:rPr>
              <a:t>Americans are all religious</a:t>
            </a:r>
            <a:r>
              <a:rPr lang="en-US" altLang="zh-CN" sz="3600" dirty="0">
                <a:latin typeface="Times New Roman"/>
                <a:cs typeface="Times New Roman"/>
              </a:rPr>
              <a:t>. </a:t>
            </a:r>
            <a:endParaRPr lang="zh-CN" altLang="zh-CN" sz="36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2706" y="1673412"/>
            <a:ext cx="7380941" cy="4527176"/>
          </a:xfrm>
        </p:spPr>
        <p:txBody>
          <a:bodyPr>
            <a:normAutofit/>
          </a:bodyPr>
          <a:lstStyle/>
          <a:p>
            <a:pPr marL="0" indent="0"/>
            <a:r>
              <a:rPr lang="en-US" altLang="zh-CN" dirty="0" smtClean="0"/>
              <a:t>	</a:t>
            </a:r>
            <a:r>
              <a:rPr lang="en-US" altLang="zh-CN" sz="2600" dirty="0" smtClean="0">
                <a:latin typeface="Times New Roman"/>
                <a:cs typeface="Times New Roman"/>
              </a:rPr>
              <a:t>Most </a:t>
            </a:r>
            <a:r>
              <a:rPr lang="en-US" altLang="zh-CN" sz="2600" dirty="0" smtClean="0">
                <a:latin typeface="Times New Roman"/>
                <a:cs typeface="Times New Roman"/>
              </a:rPr>
              <a:t>Americans believe in God, one god </a:t>
            </a:r>
            <a:r>
              <a:rPr lang="en-US" altLang="zh-CN" sz="2600" dirty="0" smtClean="0">
                <a:latin typeface="Times New Roman"/>
                <a:cs typeface="Times New Roman"/>
              </a:rPr>
              <a:t>only</a:t>
            </a:r>
            <a:r>
              <a:rPr lang="en-US" altLang="zh-CN" sz="2600" dirty="0" smtClean="0">
                <a:latin typeface="Times New Roman"/>
                <a:cs typeface="Times New Roman"/>
              </a:rPr>
              <a:t>, </a:t>
            </a:r>
            <a:r>
              <a:rPr lang="en-US" altLang="zh-CN" sz="2600" dirty="0">
                <a:latin typeface="Times New Roman"/>
                <a:cs typeface="Times New Roman"/>
              </a:rPr>
              <a:t>in Judaism or Christianity or perhaps </a:t>
            </a:r>
            <a:r>
              <a:rPr lang="en-US" altLang="zh-CN" sz="2600" dirty="0" smtClean="0">
                <a:latin typeface="Times New Roman"/>
                <a:cs typeface="Times New Roman"/>
              </a:rPr>
              <a:t>Islam</a:t>
            </a:r>
            <a:r>
              <a:rPr lang="en-US" altLang="zh-CN" sz="2600" dirty="0">
                <a:latin typeface="Times New Roman"/>
                <a:cs typeface="Times New Roman"/>
              </a:rPr>
              <a:t>, the three “religions of the book” </a:t>
            </a:r>
            <a:r>
              <a:rPr lang="en-US" altLang="zh-CN" sz="2600" dirty="0" smtClean="0">
                <a:latin typeface="Times New Roman"/>
                <a:cs typeface="Times New Roman"/>
              </a:rPr>
              <a:t>	that </a:t>
            </a:r>
            <a:r>
              <a:rPr lang="en-US" altLang="zh-CN" sz="2600" dirty="0">
                <a:latin typeface="Times New Roman"/>
                <a:cs typeface="Times New Roman"/>
              </a:rPr>
              <a:t>share </a:t>
            </a:r>
            <a:r>
              <a:rPr lang="en-US" altLang="zh-CN" sz="2600" dirty="0" smtClean="0">
                <a:latin typeface="Times New Roman"/>
                <a:cs typeface="Times New Roman"/>
              </a:rPr>
              <a:t>one thing in common, </a:t>
            </a:r>
            <a:r>
              <a:rPr lang="en-US" altLang="zh-CN" sz="2600" dirty="0">
                <a:latin typeface="Times New Roman"/>
                <a:cs typeface="Times New Roman"/>
              </a:rPr>
              <a:t>a </a:t>
            </a:r>
            <a:r>
              <a:rPr lang="en-US" altLang="zh-CN" sz="2600" dirty="0" smtClean="0">
                <a:latin typeface="Times New Roman"/>
                <a:cs typeface="Times New Roman"/>
              </a:rPr>
              <a:t>single creator</a:t>
            </a:r>
            <a:r>
              <a:rPr lang="en-US" altLang="zh-CN" sz="2600" dirty="0" smtClean="0">
                <a:latin typeface="Times New Roman"/>
                <a:cs typeface="Times New Roman"/>
              </a:rPr>
              <a:t>.</a:t>
            </a:r>
          </a:p>
          <a:p>
            <a:pPr marL="0" indent="0"/>
            <a:r>
              <a:rPr lang="en-US" altLang="zh-CN" sz="2600" dirty="0">
                <a:latin typeface="Times New Roman"/>
                <a:cs typeface="Times New Roman"/>
              </a:rPr>
              <a:t>	</a:t>
            </a:r>
            <a:r>
              <a:rPr lang="en-US" altLang="zh-CN" sz="2600" dirty="0" smtClean="0">
                <a:latin typeface="Times New Roman"/>
                <a:cs typeface="Times New Roman"/>
              </a:rPr>
              <a:t>Recent </a:t>
            </a:r>
            <a:r>
              <a:rPr lang="en-US" altLang="zh-CN" sz="2600" dirty="0">
                <a:latin typeface="Times New Roman"/>
                <a:cs typeface="Times New Roman"/>
              </a:rPr>
              <a:t>polls </a:t>
            </a:r>
            <a:r>
              <a:rPr lang="en-US" altLang="zh-CN" sz="2600" dirty="0" smtClean="0">
                <a:latin typeface="Times New Roman"/>
                <a:cs typeface="Times New Roman"/>
              </a:rPr>
              <a:t>show </a:t>
            </a:r>
            <a:r>
              <a:rPr lang="en-US" altLang="zh-CN" sz="2600" dirty="0">
                <a:latin typeface="Times New Roman"/>
                <a:cs typeface="Times New Roman"/>
              </a:rPr>
              <a:t>that 85% of Americans </a:t>
            </a:r>
            <a:r>
              <a:rPr lang="en-US" altLang="zh-CN" sz="2600" dirty="0" smtClean="0">
                <a:latin typeface="Times New Roman"/>
                <a:cs typeface="Times New Roman"/>
              </a:rPr>
              <a:t>say </a:t>
            </a:r>
            <a:r>
              <a:rPr lang="en-US" altLang="zh-CN" sz="2600" dirty="0">
                <a:latin typeface="Times New Roman"/>
                <a:cs typeface="Times New Roman"/>
              </a:rPr>
              <a:t>they believe in God. </a:t>
            </a:r>
            <a:endParaRPr lang="en-US" altLang="zh-CN" sz="2600" dirty="0" smtClean="0">
              <a:latin typeface="Times New Roman"/>
              <a:cs typeface="Times New Roman"/>
            </a:endParaRPr>
          </a:p>
          <a:p>
            <a:pPr marL="0" indent="0"/>
            <a:r>
              <a:rPr lang="en-US" altLang="zh-CN" sz="2600" dirty="0">
                <a:latin typeface="Times New Roman"/>
                <a:cs typeface="Times New Roman"/>
              </a:rPr>
              <a:t>	</a:t>
            </a:r>
            <a:r>
              <a:rPr lang="en-US" altLang="zh-CN" sz="2600" dirty="0" smtClean="0">
                <a:latin typeface="Times New Roman"/>
                <a:cs typeface="Times New Roman"/>
              </a:rPr>
              <a:t>However</a:t>
            </a:r>
            <a:r>
              <a:rPr lang="en-US" altLang="zh-CN" sz="2600" dirty="0">
                <a:latin typeface="Times New Roman"/>
                <a:cs typeface="Times New Roman"/>
              </a:rPr>
              <a:t>, </a:t>
            </a:r>
            <a:r>
              <a:rPr lang="en-US" altLang="zh-CN" sz="2600" dirty="0" smtClean="0">
                <a:latin typeface="Times New Roman"/>
                <a:cs typeface="Times New Roman"/>
              </a:rPr>
              <a:t>it does </a:t>
            </a:r>
            <a:r>
              <a:rPr lang="en-US" altLang="zh-CN" sz="2600" dirty="0">
                <a:latin typeface="Times New Roman"/>
                <a:cs typeface="Times New Roman"/>
              </a:rPr>
              <a:t>not necessarily result </a:t>
            </a:r>
            <a:r>
              <a:rPr lang="en-US" altLang="zh-CN" sz="2600" dirty="0" smtClean="0">
                <a:latin typeface="Times New Roman"/>
                <a:cs typeface="Times New Roman"/>
              </a:rPr>
              <a:t>in</a:t>
            </a:r>
            <a:r>
              <a:rPr lang="en-US" altLang="zh-CN" sz="2600" dirty="0" smtClean="0">
                <a:latin typeface="Times New Roman"/>
                <a:cs typeface="Times New Roman"/>
              </a:rPr>
              <a:t>	active </a:t>
            </a:r>
            <a:r>
              <a:rPr lang="en-US" altLang="zh-CN" sz="2600" dirty="0">
                <a:latin typeface="Times New Roman"/>
                <a:cs typeface="Times New Roman"/>
              </a:rPr>
              <a:t>participation in religious services; for </a:t>
            </a:r>
            <a:r>
              <a:rPr lang="en-US" altLang="zh-CN" sz="2600" dirty="0" smtClean="0">
                <a:latin typeface="Times New Roman"/>
                <a:cs typeface="Times New Roman"/>
              </a:rPr>
              <a:t>many </a:t>
            </a:r>
            <a:r>
              <a:rPr lang="en-US" altLang="zh-CN" sz="2600" dirty="0">
                <a:latin typeface="Times New Roman"/>
                <a:cs typeface="Times New Roman"/>
              </a:rPr>
              <a:t>it is simply a cultural conviction.</a:t>
            </a:r>
            <a:endParaRPr lang="zh-CN" altLang="zh-CN" sz="26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zh-CN" altLang="zh-CN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kumimoji="1" lang="zh-CN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795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910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Times New Roman"/>
                <a:cs typeface="Times New Roman"/>
              </a:rPr>
              <a:t>Stereotype 5: </a:t>
            </a:r>
            <a:r>
              <a:rPr lang="en-US" altLang="zh-CN" sz="3200" i="1" dirty="0">
                <a:latin typeface="Times New Roman"/>
                <a:cs typeface="Times New Roman"/>
              </a:rPr>
              <a:t>Americans are optimistic.</a:t>
            </a:r>
            <a:r>
              <a:rPr lang="zh-CN" altLang="zh-CN" sz="3200" dirty="0">
                <a:latin typeface="Times New Roman"/>
                <a:cs typeface="Times New Roman"/>
              </a:rPr>
              <a:t> </a:t>
            </a:r>
            <a:endParaRPr kumimoji="1" lang="zh-CN" altLang="en-US" sz="32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37764"/>
            <a:ext cx="8080187" cy="4691530"/>
          </a:xfrm>
        </p:spPr>
        <p:txBody>
          <a:bodyPr>
            <a:normAutofit/>
          </a:bodyPr>
          <a:lstStyle/>
          <a:p>
            <a:pPr marL="0" indent="0"/>
            <a:r>
              <a:rPr lang="en-US" altLang="zh-CN" sz="2800" dirty="0" smtClean="0">
                <a:latin typeface="Times New Roman"/>
                <a:cs typeface="Times New Roman"/>
              </a:rPr>
              <a:t> An </a:t>
            </a:r>
            <a:r>
              <a:rPr lang="en-US" altLang="zh-CN" sz="2800" dirty="0">
                <a:latin typeface="Times New Roman"/>
                <a:cs typeface="Times New Roman"/>
              </a:rPr>
              <a:t>upbeat </a:t>
            </a:r>
            <a:r>
              <a:rPr lang="en-US" altLang="zh-CN" sz="2800" dirty="0" smtClean="0">
                <a:latin typeface="Times New Roman"/>
                <a:cs typeface="Times New Roman"/>
              </a:rPr>
              <a:t>expectation dates </a:t>
            </a:r>
            <a:r>
              <a:rPr lang="en-US" altLang="zh-CN" sz="2800" dirty="0">
                <a:latin typeface="Times New Roman"/>
                <a:cs typeface="Times New Roman"/>
              </a:rPr>
              <a:t>back to the 17</a:t>
            </a:r>
            <a:r>
              <a:rPr lang="en-US" altLang="zh-CN" sz="2800" baseline="30000" dirty="0">
                <a:latin typeface="Times New Roman"/>
                <a:cs typeface="Times New Roman"/>
              </a:rPr>
              <a:t>th</a:t>
            </a:r>
            <a:r>
              <a:rPr lang="en-US" altLang="zh-CN" sz="2800" dirty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century when the </a:t>
            </a:r>
            <a:r>
              <a:rPr lang="en-US" altLang="zh-CN" sz="2800" dirty="0">
                <a:latin typeface="Times New Roman"/>
                <a:cs typeface="Times New Roman"/>
              </a:rPr>
              <a:t>new Americans </a:t>
            </a:r>
            <a:r>
              <a:rPr lang="en-US" altLang="zh-CN" sz="2800" dirty="0" smtClean="0">
                <a:latin typeface="Times New Roman"/>
                <a:cs typeface="Times New Roman"/>
              </a:rPr>
              <a:t>believed </a:t>
            </a:r>
            <a:r>
              <a:rPr lang="en-US" altLang="zh-CN" sz="2800" dirty="0">
                <a:latin typeface="Times New Roman"/>
                <a:cs typeface="Times New Roman"/>
              </a:rPr>
              <a:t>their </a:t>
            </a:r>
            <a:r>
              <a:rPr lang="en-US" altLang="zh-CN" sz="2800" dirty="0" smtClean="0">
                <a:latin typeface="Times New Roman"/>
                <a:cs typeface="Times New Roman"/>
              </a:rPr>
              <a:t>New </a:t>
            </a:r>
            <a:r>
              <a:rPr lang="en-US" altLang="zh-CN" sz="2800" dirty="0">
                <a:latin typeface="Times New Roman"/>
                <a:cs typeface="Times New Roman"/>
              </a:rPr>
              <a:t>W</a:t>
            </a:r>
            <a:r>
              <a:rPr lang="en-US" altLang="zh-CN" sz="2800" dirty="0" smtClean="0">
                <a:latin typeface="Times New Roman"/>
                <a:cs typeface="Times New Roman"/>
              </a:rPr>
              <a:t>orld with its </a:t>
            </a:r>
            <a:r>
              <a:rPr lang="en-US" altLang="zh-CN" sz="2800" dirty="0">
                <a:latin typeface="Times New Roman"/>
                <a:cs typeface="Times New Roman"/>
              </a:rPr>
              <a:t>way of life </a:t>
            </a:r>
            <a:r>
              <a:rPr lang="en-US" altLang="zh-CN" sz="2800" dirty="0" smtClean="0">
                <a:latin typeface="Times New Roman"/>
                <a:cs typeface="Times New Roman"/>
              </a:rPr>
              <a:t>as morally exemplary</a:t>
            </a:r>
            <a:r>
              <a:rPr lang="en-US" altLang="zh-CN" sz="2800" dirty="0">
                <a:latin typeface="Times New Roman"/>
                <a:cs typeface="Times New Roman"/>
              </a:rPr>
              <a:t>. </a:t>
            </a:r>
            <a:endParaRPr lang="en-US" altLang="zh-CN" sz="2800" dirty="0" smtClean="0">
              <a:latin typeface="Times New Roman"/>
              <a:cs typeface="Times New Roman"/>
            </a:endParaRPr>
          </a:p>
          <a:p>
            <a:pPr marL="0" indent="0"/>
            <a:r>
              <a:rPr lang="en-US" altLang="zh-CN" sz="2800" dirty="0" smtClean="0">
                <a:latin typeface="Times New Roman"/>
                <a:cs typeface="Times New Roman"/>
              </a:rPr>
              <a:t> Such </a:t>
            </a:r>
            <a:r>
              <a:rPr lang="en-US" altLang="zh-CN" sz="2800" dirty="0">
                <a:latin typeface="Times New Roman"/>
                <a:cs typeface="Times New Roman"/>
              </a:rPr>
              <a:t>a belief remains as an ongoing part of a national </a:t>
            </a:r>
            <a:r>
              <a:rPr lang="en-US" altLang="zh-CN" sz="2800" dirty="0" smtClean="0">
                <a:latin typeface="Times New Roman"/>
                <a:cs typeface="Times New Roman"/>
              </a:rPr>
              <a:t>ideology</a:t>
            </a:r>
            <a:r>
              <a:rPr lang="en-US" altLang="zh-CN" sz="2800" dirty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in the form of the  </a:t>
            </a:r>
            <a:r>
              <a:rPr lang="en-US" altLang="zh-CN" sz="2800" dirty="0">
                <a:latin typeface="Times New Roman"/>
                <a:cs typeface="Times New Roman"/>
              </a:rPr>
              <a:t>“American dream” </a:t>
            </a:r>
            <a:endParaRPr lang="en-US" altLang="zh-CN" sz="2800" dirty="0" smtClean="0">
              <a:latin typeface="Times New Roman"/>
              <a:cs typeface="Times New Roman"/>
            </a:endParaRPr>
          </a:p>
          <a:p>
            <a:pPr marL="0" indent="0"/>
            <a:r>
              <a:rPr lang="en-US" altLang="zh-CN" sz="2800" dirty="0" smtClean="0">
                <a:latin typeface="Times New Roman"/>
                <a:cs typeface="Times New Roman"/>
              </a:rPr>
              <a:t> American </a:t>
            </a:r>
            <a:r>
              <a:rPr lang="en-US" altLang="zh-CN" sz="2800" dirty="0" smtClean="0">
                <a:latin typeface="Times New Roman"/>
                <a:cs typeface="Times New Roman"/>
              </a:rPr>
              <a:t>Dream still </a:t>
            </a:r>
            <a:r>
              <a:rPr lang="en-US" altLang="zh-CN" sz="2800" dirty="0">
                <a:latin typeface="Times New Roman"/>
                <a:cs typeface="Times New Roman"/>
              </a:rPr>
              <a:t>inspires </a:t>
            </a:r>
            <a:r>
              <a:rPr lang="en-US" altLang="zh-CN" sz="2800" dirty="0" smtClean="0">
                <a:latin typeface="Times New Roman"/>
                <a:cs typeface="Times New Roman"/>
              </a:rPr>
              <a:t>immigrants to </a:t>
            </a:r>
            <a:r>
              <a:rPr lang="en-US" altLang="zh-CN" sz="2800" dirty="0">
                <a:latin typeface="Times New Roman"/>
                <a:cs typeface="Times New Roman"/>
              </a:rPr>
              <a:t>come to the </a:t>
            </a:r>
            <a:r>
              <a:rPr lang="en-US" altLang="zh-CN" sz="2800" dirty="0" smtClean="0">
                <a:latin typeface="Times New Roman"/>
                <a:cs typeface="Times New Roman"/>
              </a:rPr>
              <a:t>US </a:t>
            </a:r>
            <a:r>
              <a:rPr lang="en-US" altLang="zh-CN" sz="2800" dirty="0">
                <a:latin typeface="Times New Roman"/>
                <a:cs typeface="Times New Roman"/>
              </a:rPr>
              <a:t>to share in its national destiny. </a:t>
            </a:r>
            <a:r>
              <a:rPr lang="en-US" altLang="zh-CN" sz="2800" dirty="0" smtClean="0">
                <a:latin typeface="Times New Roman"/>
                <a:cs typeface="Times New Roman"/>
              </a:rPr>
              <a:t> </a:t>
            </a:r>
            <a:endParaRPr lang="zh-CN" altLang="zh-CN" sz="2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kumimoji="1" lang="zh-CN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205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69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Times New Roman"/>
                <a:cs typeface="Times New Roman"/>
              </a:rPr>
              <a:t>Stereotype 5: </a:t>
            </a:r>
            <a:r>
              <a:rPr lang="en-US" altLang="zh-CN" sz="3200" i="1" dirty="0">
                <a:latin typeface="Times New Roman"/>
                <a:cs typeface="Times New Roman"/>
              </a:rPr>
              <a:t>Americans are optimistic.</a:t>
            </a:r>
            <a:endParaRPr kumimoji="1" lang="zh-CN" altLang="en-US" sz="32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712259" y="5860473"/>
            <a:ext cx="5564094" cy="653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dirty="0" smtClean="0">
                <a:latin typeface="Times New Roman"/>
                <a:cs typeface="Times New Roman"/>
              </a:rPr>
              <a:t>“America</a:t>
            </a:r>
            <a:r>
              <a:rPr lang="en-US" altLang="zh-CN" sz="2000" dirty="0" smtClean="0">
                <a:latin typeface="Times New Roman"/>
                <a:cs typeface="Times New Roman"/>
              </a:rPr>
              <a:t>, the Beacon Light of Hope for </a:t>
            </a:r>
            <a:r>
              <a:rPr lang="en-US" altLang="zh-CN" sz="2000" dirty="0" smtClean="0">
                <a:latin typeface="Times New Roman"/>
                <a:cs typeface="Times New Roman"/>
              </a:rPr>
              <a:t>all”</a:t>
            </a:r>
            <a:endParaRPr kumimoji="1" lang="zh-CN" altLang="en-US" sz="2000" dirty="0">
              <a:latin typeface="Times New Roman"/>
              <a:cs typeface="Times New Roman"/>
            </a:endParaRPr>
          </a:p>
        </p:txBody>
      </p:sp>
      <p:pic>
        <p:nvPicPr>
          <p:cNvPr id="3" name="图片 2" descr="f3_imagine_american-dream_cp_91_1_93__91_1_93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234" y="1404472"/>
            <a:ext cx="7156825" cy="42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8359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38674"/>
            <a:ext cx="8229600" cy="1295679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/>
                <a:cs typeface="Times New Roman"/>
              </a:rPr>
              <a:t>II</a:t>
            </a:r>
            <a:r>
              <a:rPr lang="en-US" altLang="zh-CN" sz="4000" dirty="0">
                <a:latin typeface="Times New Roman"/>
                <a:cs typeface="Times New Roman"/>
              </a:rPr>
              <a:t>.</a:t>
            </a:r>
            <a:r>
              <a:rPr lang="en-US" altLang="zh-CN" sz="4000" dirty="0" smtClean="0">
                <a:latin typeface="Times New Roman"/>
                <a:cs typeface="Times New Roman"/>
              </a:rPr>
              <a:t>  </a:t>
            </a:r>
            <a:r>
              <a:rPr lang="en-US" altLang="zh-CN" sz="4000" dirty="0">
                <a:latin typeface="Times New Roman"/>
                <a:cs typeface="Times New Roman"/>
              </a:rPr>
              <a:t>The USA as a “Melting </a:t>
            </a:r>
            <a:r>
              <a:rPr lang="en-US" altLang="zh-CN" sz="4000" dirty="0" smtClean="0">
                <a:latin typeface="Times New Roman"/>
                <a:cs typeface="Times New Roman"/>
              </a:rPr>
              <a:t>Pot</a:t>
            </a:r>
            <a:r>
              <a:rPr lang="zh-CN" altLang="zh-CN" sz="4000" dirty="0" smtClean="0">
                <a:latin typeface="Times New Roman"/>
                <a:cs typeface="Times New Roman"/>
              </a:rPr>
              <a:t>”</a:t>
            </a:r>
            <a:endParaRPr lang="zh-CN" altLang="zh-CN" sz="40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658471"/>
            <a:ext cx="8229601" cy="4557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-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altLang="zh-CN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USA is a nation of immigrants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Starting in the early 17</a:t>
            </a:r>
            <a:r>
              <a:rPr lang="en-US" altLang="zh-CN" sz="24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century, immigrants have flooded into what is now the USA.</a:t>
            </a:r>
            <a:r>
              <a:rPr lang="zh-CN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altLang="zh-CN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the European and African diasporas of earlier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years</a:t>
            </a:r>
            <a:endParaRPr lang="en-US" altLang="zh-CN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-later Asia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and Latin America contributing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millions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he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dominant class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from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England</a:t>
            </a:r>
            <a:r>
              <a:rPr lang="zh-CN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altLang="zh-CN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-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in the 20</a:t>
            </a:r>
            <a:r>
              <a:rPr lang="en-US" altLang="zh-CN" sz="24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century, America self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defined as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“the melting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pot”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altLang="zh-CN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-the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image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dating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back to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 1905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popular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play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produced by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Jewish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playwright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named Israel Zangwill</a:t>
            </a:r>
            <a:r>
              <a:rPr lang="zh-CN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altLang="zh-CN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zh-CN" altLang="zh-CN" sz="2800" dirty="0" smtClean="0"/>
              <a:t> </a:t>
            </a:r>
            <a:endParaRPr lang="zh-CN" altLang="zh-CN" sz="2800" dirty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 </a:t>
            </a:r>
            <a:endParaRPr lang="en-US" altLang="zh-CN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112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09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II.  The USA as a “Melting Pot</a:t>
            </a:r>
            <a:r>
              <a:rPr lang="zh-CN" altLang="zh-CN" sz="4000" dirty="0">
                <a:latin typeface="Times New Roman"/>
                <a:cs typeface="Times New Roman"/>
              </a:rPr>
              <a:t>”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9388" y="6021294"/>
            <a:ext cx="8277412" cy="642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Times New Roman"/>
                <a:cs typeface="Times New Roman"/>
              </a:rPr>
              <a:t> </a:t>
            </a:r>
            <a:endParaRPr kumimoji="1" lang="zh-CN" altLang="en-US" sz="2400" dirty="0">
              <a:latin typeface="Times New Roman"/>
              <a:cs typeface="Times New Roman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5530" y="5848714"/>
            <a:ext cx="684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latin typeface="Times New Roman"/>
                <a:cs typeface="Times New Roman"/>
              </a:rPr>
              <a:t>             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      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America as a nation of immigrants</a:t>
            </a:r>
            <a:endParaRPr kumimoji="1" lang="zh-CN" altLang="en-US" sz="2000" dirty="0">
              <a:latin typeface="Times New Roman"/>
              <a:cs typeface="Times New Roman"/>
            </a:endParaRPr>
          </a:p>
        </p:txBody>
      </p:sp>
      <p:pic>
        <p:nvPicPr>
          <p:cNvPr id="9" name="图片 8" descr="americaameri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529" y="1583764"/>
            <a:ext cx="6723529" cy="39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3295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546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II.  The USA as a “Melting Pot</a:t>
            </a:r>
            <a:r>
              <a:rPr lang="zh-CN" altLang="zh-CN" sz="4000" dirty="0">
                <a:latin typeface="Times New Roman"/>
                <a:cs typeface="Times New Roman"/>
              </a:rPr>
              <a:t>”</a:t>
            </a:r>
            <a:endParaRPr lang="zh-CN" altLang="zh-CN" sz="4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9530" y="5961529"/>
            <a:ext cx="4362823" cy="522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 dirty="0" smtClean="0">
                <a:latin typeface="Times New Roman"/>
                <a:cs typeface="Times New Roman"/>
              </a:rPr>
              <a:t>A new nation with people of diverse backgrounds</a:t>
            </a:r>
            <a:endParaRPr lang="zh-CN" altLang="zh-CN" sz="1800" dirty="0">
              <a:latin typeface="Times New Roman"/>
              <a:cs typeface="Times New Roman"/>
            </a:endParaRPr>
          </a:p>
        </p:txBody>
      </p:sp>
      <p:pic>
        <p:nvPicPr>
          <p:cNvPr id="4" name="图片 3" descr="po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176" y="1451535"/>
            <a:ext cx="3810000" cy="4330700"/>
          </a:xfrm>
          <a:prstGeom prst="rect">
            <a:avLst/>
          </a:prstGeom>
        </p:spPr>
      </p:pic>
      <p:pic>
        <p:nvPicPr>
          <p:cNvPr id="5" name="图片 4" descr="sti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2824" y="1346946"/>
            <a:ext cx="4437529" cy="5406465"/>
          </a:xfrm>
          <a:prstGeom prst="rect">
            <a:avLst/>
          </a:prstGeom>
        </p:spPr>
      </p:pic>
      <p:pic>
        <p:nvPicPr>
          <p:cNvPr id="6" name="图片 5" descr="po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530" y="1540062"/>
            <a:ext cx="38100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2236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3688"/>
            <a:ext cx="8229600" cy="963706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II.  The USA as a “Melting Pot</a:t>
            </a:r>
            <a:r>
              <a:rPr lang="zh-CN" altLang="zh-CN" sz="4000" dirty="0">
                <a:latin typeface="Times New Roman"/>
                <a:cs typeface="Times New Roman"/>
              </a:rPr>
              <a:t>”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226"/>
            <a:ext cx="4114800" cy="5115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 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25469" y="6014749"/>
            <a:ext cx="481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Israel Zangwill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(1864–1926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was a British humorist and writer.</a:t>
            </a:r>
            <a:endParaRPr kumimoji="1" lang="zh-CN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" descr="TheMeltingpo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823" y="1163638"/>
            <a:ext cx="3901440" cy="5382768"/>
          </a:xfrm>
          <a:prstGeom prst="rect">
            <a:avLst/>
          </a:prstGeom>
        </p:spPr>
      </p:pic>
      <p:pic>
        <p:nvPicPr>
          <p:cNvPr id="6" name="图片 5" descr="250px-Israel_Zangwi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3233" y="1702921"/>
            <a:ext cx="31750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314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i="1" dirty="0">
                <a:latin typeface="Times New Roman"/>
                <a:cs typeface="Times New Roman"/>
              </a:rPr>
              <a:t>The United States of America</a:t>
            </a:r>
            <a:br>
              <a:rPr lang="en-US" altLang="zh-CN" sz="4000" i="1" dirty="0">
                <a:latin typeface="Times New Roman"/>
                <a:cs typeface="Times New Roman"/>
              </a:rPr>
            </a:br>
            <a:r>
              <a:rPr lang="en-US" altLang="zh-CN" sz="3200" dirty="0">
                <a:latin typeface="Times New Roman"/>
                <a:cs typeface="Times New Roman"/>
              </a:rPr>
              <a:t>Unit </a:t>
            </a:r>
            <a:r>
              <a:rPr lang="en-US" altLang="zh-CN" sz="3200" dirty="0" smtClean="0">
                <a:latin typeface="Times New Roman"/>
                <a:cs typeface="Times New Roman"/>
              </a:rPr>
              <a:t>11 </a:t>
            </a:r>
            <a:r>
              <a:rPr lang="zh-CN" altLang="en-US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latin typeface="Times New Roman"/>
                <a:cs typeface="Times New Roman"/>
              </a:rPr>
              <a:t>The American Way of Life</a:t>
            </a:r>
            <a:r>
              <a:rPr lang="zh-CN" altLang="zh-CN" sz="3200" dirty="0">
                <a:latin typeface="Times New Roman"/>
                <a:cs typeface="Times New Roman"/>
              </a:rPr>
              <a:t> </a:t>
            </a:r>
            <a:endParaRPr kumimoji="1" lang="zh-CN" altLang="en-US" sz="3200" dirty="0">
              <a:latin typeface="Times New Roman"/>
              <a:cs typeface="Times New Roman"/>
            </a:endParaRPr>
          </a:p>
        </p:txBody>
      </p:sp>
      <p:pic>
        <p:nvPicPr>
          <p:cNvPr id="5" name="内容占位符 3" descr="美国部分标准图.jpg"/>
          <p:cNvPicPr>
            <a:picLocks noGrp="1" noChangeAspect="1"/>
          </p:cNvPicPr>
          <p:nvPr>
            <p:ph idx="1"/>
          </p:nvPr>
        </p:nvPicPr>
        <p:blipFill>
          <a:blip r:embed="rId2"/>
          <a:srcRect t="5852" b="58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594975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II.  The USA as a “Melting Pot</a:t>
            </a:r>
            <a:r>
              <a:rPr lang="zh-CN" altLang="zh-CN" sz="4000" dirty="0">
                <a:latin typeface="Times New Roman"/>
                <a:cs typeface="Times New Roman"/>
              </a:rPr>
              <a:t>”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118" y="1733176"/>
            <a:ext cx="7560235" cy="4392987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he 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values associated with </a:t>
            </a:r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WASPs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are to be found in 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the classic words of Thomas Jefferson</a:t>
            </a:r>
            <a:r>
              <a:rPr lang="zh-CN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the Declaration of Independence (1776): “life, liberty, and the pursuit of happiness.” </a:t>
            </a:r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Traditional 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values </a:t>
            </a:r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that fed 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into the "American Dream” </a:t>
            </a:r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are: hard 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work with confidence of success, self-reliance paired with trust in God. </a:t>
            </a:r>
            <a:r>
              <a:rPr lang="en-US" altLang="zh-CN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WASPs dominated 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American life </a:t>
            </a:r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through 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the 19</a:t>
            </a:r>
            <a:r>
              <a:rPr lang="en-US" altLang="zh-CN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 century </a:t>
            </a:r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until 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they were seriously challenged </a:t>
            </a:r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WASP 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centrality began to </a:t>
            </a:r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diminish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the 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middle of the 20</a:t>
            </a:r>
            <a:r>
              <a:rPr lang="en-US" altLang="zh-CN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century</a:t>
            </a:r>
            <a:endParaRPr lang="en-US" altLang="zh-CN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kumimoji="1" lang="zh-CN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179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III. Alternatives to the “Melting Pot” as National Self-Image</a:t>
            </a:r>
            <a:endParaRPr lang="zh-CN" altLang="zh-CN" sz="40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27412"/>
            <a:ext cx="8229600" cy="4198751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Times New Roman"/>
                <a:cs typeface="Times New Roman"/>
              </a:rPr>
              <a:t>With the </a:t>
            </a:r>
            <a:r>
              <a:rPr lang="en-US" altLang="zh-CN" sz="2800" i="1" dirty="0">
                <a:latin typeface="Times New Roman"/>
                <a:cs typeface="Times New Roman"/>
              </a:rPr>
              <a:t>melting pot</a:t>
            </a:r>
            <a:r>
              <a:rPr lang="en-US" altLang="zh-CN" sz="2800" dirty="0">
                <a:latin typeface="Times New Roman"/>
                <a:cs typeface="Times New Roman"/>
              </a:rPr>
              <a:t> metaphor </a:t>
            </a:r>
            <a:r>
              <a:rPr lang="en-US" altLang="zh-CN" sz="2800" dirty="0" smtClean="0">
                <a:latin typeface="Times New Roman"/>
                <a:cs typeface="Times New Roman"/>
              </a:rPr>
              <a:t>losing </a:t>
            </a:r>
            <a:r>
              <a:rPr lang="en-US" altLang="zh-CN" sz="2800" dirty="0">
                <a:latin typeface="Times New Roman"/>
                <a:cs typeface="Times New Roman"/>
              </a:rPr>
              <a:t>its </a:t>
            </a:r>
            <a:r>
              <a:rPr lang="en-US" altLang="zh-CN" sz="2800" dirty="0" smtClean="0">
                <a:latin typeface="Times New Roman"/>
                <a:cs typeface="Times New Roman"/>
              </a:rPr>
              <a:t>credibility,</a:t>
            </a:r>
            <a:r>
              <a:rPr lang="zh-CN" altLang="zh-CN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latin typeface="Times New Roman"/>
                <a:cs typeface="Times New Roman"/>
              </a:rPr>
              <a:t>Culture critics and students of American Studies sought to replace it with a </a:t>
            </a:r>
            <a:r>
              <a:rPr lang="en-US" altLang="zh-CN" sz="2800" dirty="0" smtClean="0">
                <a:latin typeface="Times New Roman"/>
                <a:cs typeface="Times New Roman"/>
              </a:rPr>
              <a:t>new one </a:t>
            </a:r>
            <a:r>
              <a:rPr lang="en-US" altLang="zh-CN" sz="2800" i="1" dirty="0">
                <a:latin typeface="Times New Roman"/>
                <a:cs typeface="Times New Roman"/>
              </a:rPr>
              <a:t>multicultural</a:t>
            </a:r>
            <a:r>
              <a:rPr lang="en-US" altLang="zh-CN" sz="2800" dirty="0">
                <a:latin typeface="Times New Roman"/>
                <a:cs typeface="Times New Roman"/>
              </a:rPr>
              <a:t>.</a:t>
            </a:r>
            <a:r>
              <a:rPr lang="zh-CN" altLang="zh-CN" sz="2800" dirty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altLang="zh-CN" sz="2800" dirty="0">
                <a:latin typeface="Times New Roman"/>
                <a:cs typeface="Times New Roman"/>
              </a:rPr>
              <a:t>The first alternative to gain credibility was “salad bowl,”</a:t>
            </a:r>
            <a:r>
              <a:rPr lang="zh-CN" altLang="zh-CN" sz="2800" dirty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as a national self-image, with components which  retained </a:t>
            </a:r>
            <a:r>
              <a:rPr lang="en-US" altLang="zh-CN" sz="2800" dirty="0">
                <a:latin typeface="Times New Roman"/>
                <a:cs typeface="Times New Roman"/>
              </a:rPr>
              <a:t>its characteristic flavor, color and texture.</a:t>
            </a:r>
            <a:r>
              <a:rPr lang="zh-CN" altLang="zh-CN" sz="2800" dirty="0">
                <a:latin typeface="Times New Roman"/>
                <a:cs typeface="Times New Roman"/>
              </a:rPr>
              <a:t> </a:t>
            </a:r>
            <a:endParaRPr kumimoji="1" lang="zh-CN" alt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588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III. Alternatives to the “Melting Pot” as National Self-Image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8801" y="6153338"/>
            <a:ext cx="8127999" cy="5082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The </a:t>
            </a:r>
            <a:r>
              <a:rPr lang="en-US" altLang="zh-CN" i="1" dirty="0">
                <a:latin typeface="Times New Roman"/>
                <a:cs typeface="Times New Roman"/>
              </a:rPr>
              <a:t>melting pot</a:t>
            </a:r>
            <a:r>
              <a:rPr lang="en-US" altLang="zh-CN" dirty="0">
                <a:latin typeface="Times New Roman"/>
                <a:cs typeface="Times New Roman"/>
              </a:rPr>
              <a:t> metaphor </a:t>
            </a:r>
            <a:r>
              <a:rPr lang="en-US" altLang="zh-CN" dirty="0" smtClean="0">
                <a:latin typeface="Times New Roman"/>
                <a:cs typeface="Times New Roman"/>
              </a:rPr>
              <a:t>is replace by </a:t>
            </a:r>
            <a:r>
              <a:rPr lang="en-US" altLang="zh-CN" dirty="0">
                <a:latin typeface="Times New Roman"/>
                <a:cs typeface="Times New Roman"/>
              </a:rPr>
              <a:t>a new </a:t>
            </a:r>
            <a:r>
              <a:rPr lang="en-US" altLang="zh-CN" dirty="0" smtClean="0">
                <a:latin typeface="Times New Roman"/>
                <a:cs typeface="Times New Roman"/>
              </a:rPr>
              <a:t>one that indicates </a:t>
            </a:r>
            <a:r>
              <a:rPr lang="en-US" altLang="zh-CN" i="1" dirty="0">
                <a:latin typeface="Times New Roman"/>
                <a:cs typeface="Times New Roman"/>
              </a:rPr>
              <a:t>multicultural</a:t>
            </a:r>
            <a:r>
              <a:rPr lang="en-US" altLang="zh-CN" dirty="0">
                <a:latin typeface="Times New Roman"/>
                <a:cs typeface="Times New Roman"/>
              </a:rPr>
              <a:t>.</a:t>
            </a:r>
            <a:r>
              <a:rPr lang="zh-CN" altLang="zh-CN" dirty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 </a:t>
            </a:r>
            <a:endParaRPr lang="zh-CN" altLang="zh-CN" dirty="0">
              <a:latin typeface="Times New Roman"/>
              <a:cs typeface="Times New Roman"/>
            </a:endParaRPr>
          </a:p>
          <a:p>
            <a:endParaRPr kumimoji="1" lang="zh-CN" altLang="en-US" dirty="0"/>
          </a:p>
        </p:txBody>
      </p:sp>
      <p:pic>
        <p:nvPicPr>
          <p:cNvPr id="5" name="图片 4" descr="The_Usa_-_Melting_pot_or_Salad_Bowl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800" y="1552669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709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109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III. Alternatives to the “Melting Pot” as National Self-Image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906" y="1658472"/>
            <a:ext cx="7536329" cy="4542116"/>
          </a:xfrm>
        </p:spPr>
        <p:txBody>
          <a:bodyPr>
            <a:normAutofit/>
          </a:bodyPr>
          <a:lstStyle/>
          <a:p>
            <a:r>
              <a:rPr lang="en-US" altLang="zh-CN" sz="2400" i="1" dirty="0" smtClean="0">
                <a:latin typeface="Times New Roman"/>
                <a:cs typeface="Times New Roman"/>
              </a:rPr>
              <a:t>Mosaic </a:t>
            </a:r>
            <a:r>
              <a:rPr lang="en-US" altLang="zh-CN" sz="2400" dirty="0" smtClean="0">
                <a:latin typeface="Times New Roman"/>
                <a:cs typeface="Times New Roman"/>
              </a:rPr>
              <a:t>emerged to avoided </a:t>
            </a:r>
            <a:r>
              <a:rPr lang="en-US" altLang="zh-CN" sz="2400" dirty="0">
                <a:latin typeface="Times New Roman"/>
                <a:cs typeface="Times New Roman"/>
              </a:rPr>
              <a:t>the problems of the “salad bowl” </a:t>
            </a:r>
            <a:r>
              <a:rPr lang="en-US" altLang="zh-CN" sz="2400" dirty="0" smtClean="0">
                <a:latin typeface="Times New Roman"/>
                <a:cs typeface="Times New Roman"/>
              </a:rPr>
              <a:t>because, once the pieces were glued in place, they </a:t>
            </a:r>
            <a:r>
              <a:rPr lang="en-US" altLang="zh-CN" sz="2400" dirty="0">
                <a:latin typeface="Times New Roman"/>
                <a:cs typeface="Times New Roman"/>
              </a:rPr>
              <a:t>did not </a:t>
            </a:r>
            <a:r>
              <a:rPr lang="en-US" altLang="zh-CN" sz="2400" dirty="0" smtClean="0">
                <a:latin typeface="Times New Roman"/>
                <a:cs typeface="Times New Roman"/>
              </a:rPr>
              <a:t>decay.</a:t>
            </a:r>
          </a:p>
          <a:p>
            <a:r>
              <a:rPr lang="en-US" altLang="zh-CN" sz="2400" dirty="0">
                <a:latin typeface="Times New Roman"/>
                <a:cs typeface="Times New Roman"/>
              </a:rPr>
              <a:t>But there is one fatal flaw in this metaphor. The </a:t>
            </a:r>
            <a:r>
              <a:rPr lang="en-US" altLang="zh-CN" sz="2400" dirty="0" smtClean="0">
                <a:latin typeface="Times New Roman"/>
                <a:cs typeface="Times New Roman"/>
              </a:rPr>
              <a:t>mosaic</a:t>
            </a:r>
            <a:r>
              <a:rPr lang="en-US" altLang="zh-CN" sz="2400" dirty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never changes, which seems unacceptable. </a:t>
            </a:r>
          </a:p>
          <a:p>
            <a:r>
              <a:rPr lang="en-US" altLang="zh-CN" sz="2400" dirty="0">
                <a:latin typeface="Times New Roman"/>
                <a:cs typeface="Times New Roman"/>
              </a:rPr>
              <a:t>Late in the 20</a:t>
            </a:r>
            <a:r>
              <a:rPr lang="en-US" altLang="zh-CN" sz="2400" baseline="30000" dirty="0">
                <a:latin typeface="Times New Roman"/>
                <a:cs typeface="Times New Roman"/>
              </a:rPr>
              <a:t>th</a:t>
            </a:r>
            <a:r>
              <a:rPr lang="en-US" altLang="zh-CN" sz="2400" dirty="0">
                <a:latin typeface="Times New Roman"/>
                <a:cs typeface="Times New Roman"/>
              </a:rPr>
              <a:t> century, some tried to explain the USA as a </a:t>
            </a:r>
            <a:r>
              <a:rPr lang="en-US" altLang="zh-CN" sz="2400" i="1" dirty="0" smtClean="0">
                <a:latin typeface="Times New Roman"/>
                <a:cs typeface="Times New Roman"/>
              </a:rPr>
              <a:t>kaleidoscope</a:t>
            </a:r>
            <a:r>
              <a:rPr lang="en-US" altLang="zh-CN" sz="2400" dirty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which  reflected </a:t>
            </a:r>
            <a:r>
              <a:rPr lang="en-US" altLang="zh-CN" sz="2400" dirty="0">
                <a:latin typeface="Times New Roman"/>
                <a:cs typeface="Times New Roman"/>
              </a:rPr>
              <a:t>the many different groups that have gone into making up the American population</a:t>
            </a:r>
            <a:r>
              <a:rPr lang="en-US" altLang="zh-CN" sz="24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altLang="zh-CN" sz="2400" dirty="0" smtClean="0">
                <a:latin typeface="Times New Roman"/>
                <a:cs typeface="Times New Roman"/>
              </a:rPr>
              <a:t>However, if </a:t>
            </a:r>
            <a:r>
              <a:rPr lang="en-US" altLang="zh-CN" sz="2400" dirty="0">
                <a:latin typeface="Times New Roman"/>
                <a:cs typeface="Times New Roman"/>
              </a:rPr>
              <a:t>one’s nation were that changeable, how could anyone take it seriously? </a:t>
            </a:r>
            <a:r>
              <a:rPr lang="zh-CN" altLang="zh-CN" sz="2400" dirty="0" smtClean="0">
                <a:latin typeface="Times New Roman"/>
                <a:cs typeface="Times New Roman"/>
              </a:rPr>
              <a:t> </a:t>
            </a:r>
            <a:endParaRPr kumimoji="1" lang="zh-CN" alt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990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b="1" dirty="0">
                <a:latin typeface="Times New Roman"/>
                <a:cs typeface="Times New Roman"/>
              </a:rPr>
              <a:t>III. Alternatives to the “Melting Pot” as National Self-Image</a:t>
            </a:r>
            <a:endParaRPr kumimoji="1"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9294" y="6319837"/>
            <a:ext cx="7008906" cy="538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dirty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Mosaic as America’s national self</a:t>
            </a:r>
            <a:r>
              <a:rPr lang="en-US" altLang="zh-CN" dirty="0">
                <a:latin typeface="Times New Roman"/>
                <a:cs typeface="Times New Roman"/>
              </a:rPr>
              <a:t>-Image</a:t>
            </a:r>
            <a:r>
              <a:rPr lang="en-US" altLang="zh-CN" dirty="0" smtClean="0">
                <a:latin typeface="Times New Roman"/>
                <a:cs typeface="Times New Roman"/>
              </a:rPr>
              <a:t>.</a:t>
            </a:r>
            <a:r>
              <a:rPr lang="zh-CN" altLang="zh-CN" dirty="0" smtClean="0">
                <a:latin typeface="Times New Roman"/>
                <a:cs typeface="Times New Roman"/>
              </a:rPr>
              <a:t> 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pic>
        <p:nvPicPr>
          <p:cNvPr id="4" name="图片 3" descr="BeautifulMosaic_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882" y="1718235"/>
            <a:ext cx="7412318" cy="454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701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IV. A 21</a:t>
            </a:r>
            <a:r>
              <a:rPr lang="en-US" altLang="zh-CN" sz="4000" baseline="30000" dirty="0">
                <a:latin typeface="Times New Roman"/>
                <a:cs typeface="Times New Roman"/>
              </a:rPr>
              <a:t>st</a:t>
            </a:r>
            <a:r>
              <a:rPr lang="en-US" altLang="zh-CN" sz="4000" dirty="0">
                <a:latin typeface="Times New Roman"/>
                <a:cs typeface="Times New Roman"/>
              </a:rPr>
              <a:t>-Century Metaphor for American Life</a:t>
            </a:r>
            <a:endParaRPr lang="zh-CN" altLang="zh-CN" sz="40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73412"/>
            <a:ext cx="7850094" cy="4452751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/>
                <a:cs typeface="Times New Roman"/>
              </a:rPr>
              <a:t>A</a:t>
            </a:r>
            <a:r>
              <a:rPr lang="en-US" altLang="zh-CN" sz="2800" dirty="0" smtClean="0">
                <a:latin typeface="Times New Roman"/>
                <a:cs typeface="Times New Roman"/>
              </a:rPr>
              <a:t>n </a:t>
            </a:r>
            <a:r>
              <a:rPr lang="en-US" altLang="zh-CN" sz="2800" dirty="0">
                <a:latin typeface="Times New Roman"/>
                <a:cs typeface="Times New Roman"/>
              </a:rPr>
              <a:t>up-to-date metaphor that </a:t>
            </a:r>
            <a:r>
              <a:rPr lang="en-US" altLang="zh-CN" sz="2800" dirty="0" smtClean="0">
                <a:latin typeface="Times New Roman"/>
                <a:cs typeface="Times New Roman"/>
              </a:rPr>
              <a:t>seems to be able to encapsulate </a:t>
            </a:r>
            <a:r>
              <a:rPr lang="en-US" altLang="zh-CN" sz="2800" dirty="0">
                <a:latin typeface="Times New Roman"/>
                <a:cs typeface="Times New Roman"/>
              </a:rPr>
              <a:t>the USA: </a:t>
            </a:r>
            <a:r>
              <a:rPr lang="en-US" altLang="zh-CN" sz="2800" dirty="0" smtClean="0">
                <a:latin typeface="Times New Roman"/>
                <a:cs typeface="Times New Roman"/>
              </a:rPr>
              <a:t>the </a:t>
            </a:r>
            <a:r>
              <a:rPr lang="en-US" altLang="zh-CN" sz="2800" i="1" dirty="0">
                <a:latin typeface="Times New Roman"/>
                <a:cs typeface="Times New Roman"/>
              </a:rPr>
              <a:t>Internet</a:t>
            </a:r>
            <a:r>
              <a:rPr lang="en-US" altLang="zh-CN" sz="2800" dirty="0">
                <a:latin typeface="Times New Roman"/>
                <a:cs typeface="Times New Roman"/>
              </a:rPr>
              <a:t>. </a:t>
            </a:r>
            <a:endParaRPr lang="en-US" altLang="zh-CN" sz="2800" dirty="0" smtClean="0">
              <a:latin typeface="Times New Roman"/>
              <a:cs typeface="Times New Roman"/>
            </a:endParaRPr>
          </a:p>
          <a:p>
            <a:r>
              <a:rPr lang="en-US" altLang="zh-CN" sz="2800" dirty="0">
                <a:latin typeface="Times New Roman"/>
                <a:cs typeface="Times New Roman"/>
              </a:rPr>
              <a:t>The Internet has several characteristics that </a:t>
            </a:r>
            <a:r>
              <a:rPr lang="en-US" altLang="zh-CN" sz="2800" dirty="0" smtClean="0">
                <a:latin typeface="Times New Roman"/>
                <a:cs typeface="Times New Roman"/>
              </a:rPr>
              <a:t>are in tune with </a:t>
            </a:r>
            <a:r>
              <a:rPr lang="en-US" altLang="zh-CN" sz="2800" dirty="0">
                <a:latin typeface="Times New Roman"/>
                <a:cs typeface="Times New Roman"/>
              </a:rPr>
              <a:t>the USA today: the WWW has no center; </a:t>
            </a:r>
            <a:endParaRPr lang="en-US" altLang="zh-CN" sz="2800" dirty="0" smtClean="0">
              <a:latin typeface="Times New Roman"/>
              <a:cs typeface="Times New Roman"/>
            </a:endParaRPr>
          </a:p>
          <a:p>
            <a:r>
              <a:rPr lang="en-US" altLang="zh-CN" sz="2800" dirty="0" smtClean="0">
                <a:latin typeface="Times New Roman"/>
                <a:cs typeface="Times New Roman"/>
              </a:rPr>
              <a:t>N</a:t>
            </a:r>
            <a:r>
              <a:rPr lang="en-US" altLang="zh-CN" sz="2800" dirty="0" smtClean="0">
                <a:latin typeface="Times New Roman"/>
                <a:cs typeface="Times New Roman"/>
              </a:rPr>
              <a:t>o </a:t>
            </a:r>
            <a:r>
              <a:rPr lang="en-US" altLang="zh-CN" sz="2800" dirty="0">
                <a:latin typeface="Times New Roman"/>
                <a:cs typeface="Times New Roman"/>
              </a:rPr>
              <a:t>one </a:t>
            </a:r>
            <a:r>
              <a:rPr lang="en-US" altLang="zh-CN" sz="2800" dirty="0" smtClean="0">
                <a:latin typeface="Times New Roman"/>
                <a:cs typeface="Times New Roman"/>
              </a:rPr>
              <a:t>is </a:t>
            </a:r>
            <a:r>
              <a:rPr lang="en-US" altLang="zh-CN" sz="2800" dirty="0">
                <a:latin typeface="Times New Roman"/>
                <a:cs typeface="Times New Roman"/>
              </a:rPr>
              <a:t>in charge; </a:t>
            </a:r>
            <a:endParaRPr lang="en-US" altLang="zh-CN" sz="2800" dirty="0" smtClean="0">
              <a:latin typeface="Times New Roman"/>
              <a:cs typeface="Times New Roman"/>
            </a:endParaRPr>
          </a:p>
          <a:p>
            <a:r>
              <a:rPr lang="en-US" altLang="zh-CN" sz="2800" dirty="0" smtClean="0">
                <a:latin typeface="Times New Roman"/>
                <a:cs typeface="Times New Roman"/>
              </a:rPr>
              <a:t>E</a:t>
            </a:r>
            <a:r>
              <a:rPr lang="en-US" altLang="zh-CN" sz="2800" dirty="0" smtClean="0">
                <a:latin typeface="Times New Roman"/>
                <a:cs typeface="Times New Roman"/>
              </a:rPr>
              <a:t>ach </a:t>
            </a:r>
            <a:r>
              <a:rPr lang="en-US" altLang="zh-CN" sz="2800" dirty="0">
                <a:latin typeface="Times New Roman"/>
                <a:cs typeface="Times New Roman"/>
              </a:rPr>
              <a:t>individual must take responsibility for what he or she takes seriously: </a:t>
            </a:r>
            <a:endParaRPr lang="en-US" altLang="zh-CN" sz="2800" dirty="0" smtClean="0">
              <a:latin typeface="Times New Roman"/>
              <a:cs typeface="Times New Roman"/>
            </a:endParaRPr>
          </a:p>
          <a:p>
            <a:r>
              <a:rPr lang="en-US" altLang="zh-CN" sz="2800" dirty="0" smtClean="0">
                <a:latin typeface="Times New Roman"/>
                <a:cs typeface="Times New Roman"/>
              </a:rPr>
              <a:t>A</a:t>
            </a:r>
            <a:r>
              <a:rPr lang="en-US" altLang="zh-CN" sz="2800" dirty="0" smtClean="0">
                <a:latin typeface="Times New Roman"/>
                <a:cs typeface="Times New Roman"/>
              </a:rPr>
              <a:t>ll </a:t>
            </a:r>
            <a:r>
              <a:rPr lang="en-US" altLang="zh-CN" sz="2800" dirty="0">
                <a:latin typeface="Times New Roman"/>
                <a:cs typeface="Times New Roman"/>
              </a:rPr>
              <a:t>of them important features of the American way of life</a:t>
            </a:r>
            <a:r>
              <a:rPr lang="en-US" altLang="zh-CN" sz="2800" dirty="0" smtClean="0">
                <a:latin typeface="Times New Roman"/>
                <a:cs typeface="Times New Roman"/>
              </a:rPr>
              <a:t>.</a:t>
            </a:r>
            <a:endParaRPr lang="zh-CN" altLang="zh-CN" sz="2800" dirty="0">
              <a:latin typeface="Times New Roman"/>
              <a:cs typeface="Times New Roman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45530" y="63745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latin typeface="Times New Roman"/>
                <a:cs typeface="Times New Roman"/>
              </a:rPr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114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IV. A 21</a:t>
            </a:r>
            <a:r>
              <a:rPr lang="en-US" altLang="zh-CN" sz="4000" baseline="30000" dirty="0">
                <a:latin typeface="Times New Roman"/>
                <a:cs typeface="Times New Roman"/>
              </a:rPr>
              <a:t>st</a:t>
            </a:r>
            <a:r>
              <a:rPr lang="en-US" altLang="zh-CN" sz="4000" dirty="0">
                <a:latin typeface="Times New Roman"/>
                <a:cs typeface="Times New Roman"/>
              </a:rPr>
              <a:t>-Century Metaphor for American Life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latin typeface="Times New Roman"/>
                <a:cs typeface="Times New Roman"/>
              </a:rPr>
              <a:t>The World-Wide-Web began in the USA as a Cold War</a:t>
            </a:r>
            <a:r>
              <a:rPr lang="zh-CN" altLang="zh-CN" sz="2800" dirty="0"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latin typeface="Times New Roman"/>
                <a:cs typeface="Times New Roman"/>
              </a:rPr>
              <a:t>military innovation driven by fear of possible atomic attack.</a:t>
            </a:r>
            <a:r>
              <a:rPr lang="zh-CN" altLang="zh-CN" sz="2800" dirty="0">
                <a:latin typeface="Times New Roman"/>
                <a:cs typeface="Times New Roman"/>
              </a:rPr>
              <a:t> </a:t>
            </a:r>
            <a:endParaRPr lang="en-US" altLang="zh-CN" sz="2800" dirty="0" smtClean="0">
              <a:latin typeface="Times New Roman"/>
              <a:cs typeface="Times New Roman"/>
            </a:endParaRPr>
          </a:p>
          <a:p>
            <a:r>
              <a:rPr lang="en-US" altLang="zh-CN" sz="2800" dirty="0">
                <a:latin typeface="Times New Roman"/>
                <a:cs typeface="Times New Roman"/>
              </a:rPr>
              <a:t>By the 1990s, the WWW broadened out into general and commercial use. </a:t>
            </a:r>
            <a:endParaRPr lang="en-US" altLang="zh-CN" sz="2800" dirty="0" smtClean="0">
              <a:latin typeface="Times New Roman"/>
              <a:cs typeface="Times New Roman"/>
            </a:endParaRPr>
          </a:p>
          <a:p>
            <a:r>
              <a:rPr lang="en-US" altLang="zh-CN" sz="2800" dirty="0">
                <a:latin typeface="Times New Roman"/>
                <a:cs typeface="Times New Roman"/>
              </a:rPr>
              <a:t>In the USA, anyone can post anything he or she wishes on the Internet. Hence it offers great </a:t>
            </a:r>
            <a:r>
              <a:rPr lang="en-US" altLang="zh-CN" sz="2800" i="1" dirty="0">
                <a:latin typeface="Times New Roman"/>
                <a:cs typeface="Times New Roman"/>
              </a:rPr>
              <a:t>liberty </a:t>
            </a:r>
            <a:r>
              <a:rPr lang="en-US" altLang="zh-CN" sz="2800" dirty="0">
                <a:latin typeface="Times New Roman"/>
                <a:cs typeface="Times New Roman"/>
              </a:rPr>
              <a:t>(or</a:t>
            </a:r>
            <a:r>
              <a:rPr lang="en-US" altLang="zh-CN" sz="2800" i="1" dirty="0">
                <a:latin typeface="Times New Roman"/>
                <a:cs typeface="Times New Roman"/>
              </a:rPr>
              <a:t> freedom</a:t>
            </a:r>
            <a:r>
              <a:rPr lang="en-US" altLang="zh-CN" sz="2800" dirty="0">
                <a:latin typeface="Times New Roman"/>
                <a:cs typeface="Times New Roman"/>
              </a:rPr>
              <a:t>), one of the original American values. </a:t>
            </a:r>
            <a:endParaRPr kumimoji="1" lang="zh-CN" alt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719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815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IV. A 21</a:t>
            </a:r>
            <a:r>
              <a:rPr lang="en-US" altLang="zh-CN" sz="4000" baseline="30000" dirty="0">
                <a:latin typeface="Times New Roman"/>
                <a:cs typeface="Times New Roman"/>
              </a:rPr>
              <a:t>st</a:t>
            </a:r>
            <a:r>
              <a:rPr lang="en-US" altLang="zh-CN" sz="4000" dirty="0">
                <a:latin typeface="Times New Roman"/>
                <a:cs typeface="Times New Roman"/>
              </a:rPr>
              <a:t>-Century Metaphor for American Life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1" y="5834389"/>
            <a:ext cx="7865034" cy="5531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kumimoji="1" lang="en-US" altLang="zh-CN" sz="2800" dirty="0">
                <a:latin typeface="Times New Roman"/>
                <a:cs typeface="Times New Roman"/>
              </a:rPr>
              <a:t> </a:t>
            </a:r>
            <a:r>
              <a:rPr kumimoji="1" lang="en-US" altLang="zh-CN" sz="2800" dirty="0" smtClean="0">
                <a:latin typeface="Times New Roman"/>
                <a:cs typeface="Times New Roman"/>
              </a:rPr>
              <a:t>  </a:t>
            </a:r>
            <a:r>
              <a:rPr lang="en-US" altLang="zh-CN" sz="3400" b="1" dirty="0" smtClean="0">
                <a:latin typeface="Times New Roman"/>
                <a:cs typeface="Times New Roman"/>
              </a:rPr>
              <a:t>The </a:t>
            </a:r>
            <a:r>
              <a:rPr lang="en-US" altLang="zh-CN" sz="3400" b="1" dirty="0">
                <a:latin typeface="Times New Roman"/>
                <a:cs typeface="Times New Roman"/>
              </a:rPr>
              <a:t>World-Wide-Web began </a:t>
            </a:r>
            <a:r>
              <a:rPr lang="en-US" altLang="zh-CN" sz="3400" b="1" dirty="0" smtClean="0">
                <a:latin typeface="Times New Roman"/>
                <a:cs typeface="Times New Roman"/>
              </a:rPr>
              <a:t>as </a:t>
            </a:r>
            <a:r>
              <a:rPr lang="en-US" altLang="zh-CN" sz="3400" b="1" dirty="0">
                <a:latin typeface="Times New Roman"/>
                <a:cs typeface="Times New Roman"/>
              </a:rPr>
              <a:t>a </a:t>
            </a:r>
            <a:r>
              <a:rPr lang="en-US" altLang="zh-CN" sz="3400" b="1" dirty="0" smtClean="0">
                <a:latin typeface="Times New Roman"/>
                <a:cs typeface="Times New Roman"/>
              </a:rPr>
              <a:t>US Cold </a:t>
            </a:r>
            <a:r>
              <a:rPr lang="en-US" altLang="zh-CN" sz="3400" b="1" dirty="0">
                <a:latin typeface="Times New Roman"/>
                <a:cs typeface="Times New Roman"/>
              </a:rPr>
              <a:t>War</a:t>
            </a:r>
            <a:r>
              <a:rPr lang="zh-CN" altLang="zh-CN" sz="3400" b="1" dirty="0">
                <a:latin typeface="Times New Roman"/>
                <a:cs typeface="Times New Roman"/>
              </a:rPr>
              <a:t> </a:t>
            </a:r>
            <a:r>
              <a:rPr lang="en-US" altLang="zh-CN" sz="3400" b="1" dirty="0">
                <a:latin typeface="Times New Roman"/>
                <a:cs typeface="Times New Roman"/>
              </a:rPr>
              <a:t>military </a:t>
            </a:r>
            <a:r>
              <a:rPr lang="en-US" altLang="zh-CN" sz="3400" b="1" dirty="0" smtClean="0">
                <a:latin typeface="Times New Roman"/>
                <a:cs typeface="Times New Roman"/>
              </a:rPr>
              <a:t>innovation. </a:t>
            </a:r>
            <a:endParaRPr kumimoji="1" lang="zh-CN" altLang="en-US" sz="3400" b="1" dirty="0">
              <a:latin typeface="Times New Roman"/>
              <a:cs typeface="Times New Roman"/>
            </a:endParaRPr>
          </a:p>
        </p:txBody>
      </p:sp>
      <p:pic>
        <p:nvPicPr>
          <p:cNvPr id="8" name="图片 7" descr="6732625363_164a32d8e7_b-470x2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7647" y="2061883"/>
            <a:ext cx="4736353" cy="3107764"/>
          </a:xfrm>
          <a:prstGeom prst="rect">
            <a:avLst/>
          </a:prstGeom>
        </p:spPr>
      </p:pic>
      <p:pic>
        <p:nvPicPr>
          <p:cNvPr id="9" name="图片 8" descr="stock-photo-computer-keyboard-with-the-us-flag-on-it-internet-in-united-states-10203115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059" y="2061883"/>
            <a:ext cx="3854823" cy="31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6902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IV. A 21</a:t>
            </a:r>
            <a:r>
              <a:rPr lang="en-US" altLang="zh-CN" sz="4000" baseline="30000" dirty="0">
                <a:latin typeface="Times New Roman"/>
                <a:cs typeface="Times New Roman"/>
              </a:rPr>
              <a:t>st</a:t>
            </a:r>
            <a:r>
              <a:rPr lang="en-US" altLang="zh-CN" sz="4000" dirty="0">
                <a:latin typeface="Times New Roman"/>
                <a:cs typeface="Times New Roman"/>
              </a:rPr>
              <a:t>-Century Metaphor for American Life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941" y="5946588"/>
            <a:ext cx="8650941" cy="56776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CN" sz="3600" dirty="0" smtClean="0">
                <a:latin typeface="Times New Roman"/>
                <a:cs typeface="Times New Roman"/>
              </a:rPr>
              <a:t>    By </a:t>
            </a:r>
            <a:r>
              <a:rPr lang="en-US" altLang="zh-CN" sz="3600" dirty="0" smtClean="0">
                <a:latin typeface="Times New Roman"/>
                <a:cs typeface="Times New Roman"/>
              </a:rPr>
              <a:t>the 1990s, the WWW broadened out into general and commercial use. </a:t>
            </a:r>
          </a:p>
          <a:p>
            <a:pPr marL="0" indent="0">
              <a:buNone/>
            </a:pPr>
            <a:r>
              <a:rPr lang="en-US" altLang="zh-CN" sz="2800" dirty="0" smtClean="0">
                <a:latin typeface="Times New Roman"/>
                <a:cs typeface="Times New Roman"/>
              </a:rPr>
              <a:t> </a:t>
            </a:r>
            <a:endParaRPr lang="en-US" altLang="zh-CN" sz="2100" dirty="0">
              <a:latin typeface="Times New Roman"/>
              <a:cs typeface="Times New Roman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80000" y="6185646"/>
            <a:ext cx="360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/>
                <a:cs typeface="Times New Roman"/>
              </a:rPr>
              <a:t> </a:t>
            </a:r>
            <a:endParaRPr kumimoji="1" lang="zh-CN" altLang="en-US" sz="2400" b="1" dirty="0">
              <a:latin typeface="Times New Roman"/>
              <a:cs typeface="Times New Roman"/>
            </a:endParaRPr>
          </a:p>
        </p:txBody>
      </p:sp>
      <p:pic>
        <p:nvPicPr>
          <p:cNvPr id="7" name="图片 6" descr="History_I_Love_You_Computer_Virus_Speech_SF_still_624x3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417638"/>
            <a:ext cx="79248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5305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/>
                <a:cs typeface="Times New Roman"/>
              </a:rPr>
              <a:t>IV. A 21</a:t>
            </a:r>
            <a:r>
              <a:rPr lang="en-US" altLang="zh-CN" sz="4000" baseline="30000" dirty="0" smtClean="0">
                <a:latin typeface="Times New Roman"/>
                <a:cs typeface="Times New Roman"/>
              </a:rPr>
              <a:t>st</a:t>
            </a:r>
            <a:r>
              <a:rPr lang="en-US" altLang="zh-CN" sz="4000" dirty="0" smtClean="0">
                <a:latin typeface="Times New Roman"/>
                <a:cs typeface="Times New Roman"/>
              </a:rPr>
              <a:t>-Century Metaphor for American Life</a:t>
            </a:r>
            <a:endParaRPr kumimoji="1" lang="zh-CN" altLang="en-US" sz="40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72235"/>
            <a:ext cx="8229600" cy="4153928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Times New Roman"/>
                <a:cs typeface="Times New Roman"/>
              </a:rPr>
              <a:t>T</a:t>
            </a:r>
            <a:r>
              <a:rPr lang="en-US" altLang="zh-CN" sz="2800" dirty="0" smtClean="0">
                <a:latin typeface="Times New Roman"/>
                <a:cs typeface="Times New Roman"/>
              </a:rPr>
              <a:t>here </a:t>
            </a:r>
            <a:r>
              <a:rPr lang="en-US" altLang="zh-CN" sz="2800" dirty="0">
                <a:latin typeface="Times New Roman"/>
                <a:cs typeface="Times New Roman"/>
              </a:rPr>
              <a:t>is no censorship of the </a:t>
            </a:r>
            <a:r>
              <a:rPr lang="en-US" altLang="zh-CN" sz="2800" dirty="0" smtClean="0">
                <a:latin typeface="Times New Roman"/>
                <a:cs typeface="Times New Roman"/>
              </a:rPr>
              <a:t>Internet </a:t>
            </a:r>
            <a:r>
              <a:rPr lang="en-US" altLang="zh-CN" sz="2800" dirty="0">
                <a:latin typeface="Times New Roman"/>
                <a:cs typeface="Times New Roman"/>
              </a:rPr>
              <a:t>in the USA, </a:t>
            </a:r>
            <a:r>
              <a:rPr lang="en-US" altLang="zh-CN" sz="2800" dirty="0" smtClean="0">
                <a:latin typeface="Times New Roman"/>
                <a:cs typeface="Times New Roman"/>
              </a:rPr>
              <a:t>but there </a:t>
            </a:r>
            <a:r>
              <a:rPr lang="en-US" altLang="zh-CN" sz="2800" dirty="0">
                <a:latin typeface="Times New Roman"/>
                <a:cs typeface="Times New Roman"/>
              </a:rPr>
              <a:t>are laws that punish the </a:t>
            </a:r>
            <a:r>
              <a:rPr lang="en-US" altLang="zh-CN" sz="2800" dirty="0" smtClean="0">
                <a:latin typeface="Times New Roman"/>
                <a:cs typeface="Times New Roman"/>
              </a:rPr>
              <a:t>abuse </a:t>
            </a:r>
            <a:r>
              <a:rPr lang="en-US" altLang="zh-CN" sz="2800" dirty="0">
                <a:latin typeface="Times New Roman"/>
                <a:cs typeface="Times New Roman"/>
              </a:rPr>
              <a:t>of the </a:t>
            </a:r>
            <a:r>
              <a:rPr lang="en-US" altLang="zh-CN" sz="2800" dirty="0" smtClean="0">
                <a:latin typeface="Times New Roman"/>
                <a:cs typeface="Times New Roman"/>
              </a:rPr>
              <a:t>Internet. </a:t>
            </a:r>
          </a:p>
          <a:p>
            <a:r>
              <a:rPr lang="en-US" altLang="zh-CN" sz="2800" dirty="0" smtClean="0">
                <a:latin typeface="Times New Roman"/>
                <a:cs typeface="Times New Roman"/>
              </a:rPr>
              <a:t>The Internet can thus serve noble purposes or base purposes. It can educate or misinform, or simply offers a vast pool of advertising. </a:t>
            </a:r>
          </a:p>
          <a:p>
            <a:r>
              <a:rPr lang="en-US" altLang="zh-CN" sz="2800" dirty="0" smtClean="0">
                <a:latin typeface="Times New Roman"/>
                <a:cs typeface="Times New Roman"/>
              </a:rPr>
              <a:t>The WWW is </a:t>
            </a:r>
            <a:r>
              <a:rPr lang="en-US" altLang="zh-CN" sz="2800" i="1" dirty="0" smtClean="0">
                <a:latin typeface="Times New Roman"/>
                <a:cs typeface="Times New Roman"/>
              </a:rPr>
              <a:t>individualistic</a:t>
            </a:r>
            <a:r>
              <a:rPr lang="en-US" altLang="zh-CN" sz="2800" dirty="0" smtClean="0">
                <a:latin typeface="Times New Roman"/>
                <a:cs typeface="Times New Roman"/>
              </a:rPr>
              <a:t> and </a:t>
            </a:r>
            <a:r>
              <a:rPr lang="en-US" altLang="zh-CN" sz="2800" i="1" dirty="0" smtClean="0">
                <a:latin typeface="Times New Roman"/>
                <a:cs typeface="Times New Roman"/>
              </a:rPr>
              <a:t>democratic</a:t>
            </a:r>
            <a:r>
              <a:rPr lang="en-US" altLang="zh-CN" sz="2800" dirty="0" smtClean="0">
                <a:latin typeface="Times New Roman"/>
                <a:cs typeface="Times New Roman"/>
              </a:rPr>
              <a:t>. </a:t>
            </a:r>
          </a:p>
          <a:p>
            <a:r>
              <a:rPr lang="en-US" altLang="zh-CN" sz="2800" dirty="0" smtClean="0">
                <a:latin typeface="Times New Roman"/>
                <a:cs typeface="Times New Roman"/>
              </a:rPr>
              <a:t>One major limitation in the Internet as a self-image for life in the USA today, namely, its total lack of direction. </a:t>
            </a:r>
            <a:endParaRPr kumimoji="1" lang="zh-CN" alt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67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/>
                <a:cs typeface="Times New Roman"/>
              </a:rPr>
              <a:t>Quiz</a:t>
            </a:r>
            <a:endParaRPr kumimoji="1" lang="zh-CN" altLang="en-US" sz="40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Give the English and a brief explanation for the following:</a:t>
            </a:r>
          </a:p>
          <a:p>
            <a:pPr>
              <a:buNone/>
            </a:pPr>
            <a:endParaRPr lang="zh-CN" altLang="en-US" dirty="0" smtClean="0">
              <a:latin typeface="Times New Roman"/>
              <a:cs typeface="Times New Roman"/>
            </a:endParaRPr>
          </a:p>
          <a:p>
            <a:r>
              <a:rPr lang="zh-CN" altLang="en-US" dirty="0" smtClean="0"/>
              <a:t>布朗对教育署案例</a:t>
            </a:r>
            <a:endParaRPr lang="zh-CN" altLang="zh-CN" dirty="0"/>
          </a:p>
          <a:p>
            <a:r>
              <a:rPr lang="zh-CN" altLang="en-US" dirty="0" smtClean="0"/>
              <a:t>“大熔炉”与美国万花筒</a:t>
            </a:r>
            <a:endParaRPr lang="zh-CN" altLang="zh-CN" dirty="0"/>
          </a:p>
          <a:p>
            <a:r>
              <a:rPr lang="zh-CN" altLang="en-US" dirty="0" smtClean="0"/>
              <a:t>盎格鲁</a:t>
            </a:r>
            <a:r>
              <a:rPr lang="zh-CN" altLang="zh-CN" dirty="0"/>
              <a:t>－</a:t>
            </a:r>
            <a:r>
              <a:rPr lang="zh-CN" altLang="en-US" dirty="0" smtClean="0"/>
              <a:t>撒克逊族裔</a:t>
            </a:r>
            <a:r>
              <a:rPr lang="zh-CN" altLang="en-US" dirty="0"/>
              <a:t>的白人</a:t>
            </a:r>
            <a:r>
              <a:rPr lang="zh-CN" altLang="en-US" dirty="0" smtClean="0"/>
              <a:t>新教徒</a:t>
            </a:r>
            <a:endParaRPr lang="en-US" altLang="zh-CN" dirty="0" smtClean="0"/>
          </a:p>
          <a:p>
            <a:r>
              <a:rPr lang="zh-CN" altLang="en-US" dirty="0" smtClean="0"/>
              <a:t>“沙拉碗”</a:t>
            </a:r>
            <a:endParaRPr lang="zh-CN" altLang="zh-CN" dirty="0"/>
          </a:p>
          <a:p>
            <a:r>
              <a:rPr lang="zh-CN" altLang="zh-CN" dirty="0"/>
              <a:t>“</a:t>
            </a:r>
            <a:r>
              <a:rPr lang="zh-CN" altLang="en-US" dirty="0" smtClean="0"/>
              <a:t>美国梦”</a:t>
            </a:r>
            <a:r>
              <a:rPr lang="en-US" altLang="zh-CN" dirty="0" smtClean="0"/>
              <a:t> </a:t>
            </a:r>
            <a:endParaRPr lang="zh-CN" altLang="zh-CN" dirty="0"/>
          </a:p>
          <a:p>
            <a:r>
              <a:rPr lang="zh-CN" altLang="en-US" dirty="0" smtClean="0"/>
              <a:t>富兰克林</a:t>
            </a:r>
            <a:r>
              <a:rPr lang="en-US" altLang="zh-CN" dirty="0" smtClean="0">
                <a:latin typeface="Aharoni"/>
                <a:cs typeface="Aharoni"/>
              </a:rPr>
              <a:t>·</a:t>
            </a:r>
            <a:r>
              <a:rPr lang="zh-CN" altLang="en-US" dirty="0" smtClean="0"/>
              <a:t>罗斯福与社会正义</a:t>
            </a:r>
            <a:endParaRPr lang="zh-CN" altLang="zh-CN" dirty="0"/>
          </a:p>
          <a:p>
            <a:r>
              <a:rPr lang="zh-CN" altLang="en-US" dirty="0" smtClean="0"/>
              <a:t>美国不断变化的国家形象</a:t>
            </a:r>
            <a:endParaRPr lang="zh-CN" altLang="zh-CN" dirty="0"/>
          </a:p>
          <a:p>
            <a:r>
              <a:rPr lang="zh-CN" altLang="en-US" dirty="0" smtClean="0"/>
              <a:t>网络与言论自由</a:t>
            </a:r>
            <a:endParaRPr lang="zh-CN" altLang="zh-CN" dirty="0"/>
          </a:p>
          <a:p>
            <a:r>
              <a:rPr lang="zh-CN" altLang="en-US" dirty="0" smtClean="0"/>
              <a:t>自由与平等的双重价值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xmlns="" val="2182219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529" y="50519"/>
            <a:ext cx="8860118" cy="1593009"/>
          </a:xfrm>
        </p:spPr>
        <p:txBody>
          <a:bodyPr>
            <a:no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V. The Ongoing Tensions between </a:t>
            </a:r>
            <a:r>
              <a:rPr lang="en-US" altLang="zh-CN" sz="4000" i="1" dirty="0">
                <a:latin typeface="Times New Roman"/>
                <a:cs typeface="Times New Roman"/>
              </a:rPr>
              <a:t>Liberty</a:t>
            </a:r>
            <a:r>
              <a:rPr lang="en-US" altLang="zh-CN" sz="4000" dirty="0">
                <a:latin typeface="Times New Roman"/>
                <a:cs typeface="Times New Roman"/>
              </a:rPr>
              <a:t> and </a:t>
            </a:r>
            <a:r>
              <a:rPr lang="en-US" altLang="zh-CN" sz="4000" i="1" dirty="0">
                <a:latin typeface="Times New Roman"/>
                <a:cs typeface="Times New Roman"/>
              </a:rPr>
              <a:t>Equality</a:t>
            </a:r>
            <a:endParaRPr lang="zh-CN" altLang="zh-CN" sz="40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7294" y="1643529"/>
            <a:ext cx="7859059" cy="4721411"/>
          </a:xfrm>
        </p:spPr>
        <p:txBody>
          <a:bodyPr>
            <a:normAutofit/>
          </a:bodyPr>
          <a:lstStyle/>
          <a:p>
            <a:pPr marL="0" indent="0"/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Westerners, </a:t>
            </a:r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liberty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and its functional equivalent, 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freedom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both signify liberation from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constraints.</a:t>
            </a:r>
          </a:p>
          <a:p>
            <a:pPr marL="0" indent="0"/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 Freedom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characterizes the condition of the citizens of Athens as opposed to its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slaves.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 Liberty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came from the Latin adjective meaning 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. By the 18</a:t>
            </a:r>
            <a:r>
              <a:rPr lang="en-US" altLang="zh-CN" sz="28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century, especially in France, </a:t>
            </a:r>
            <a:r>
              <a:rPr lang="en-US" altLang="zh-CN" sz="2800" i="1" dirty="0" err="1">
                <a:latin typeface="Times New Roman" pitchFamily="18" charset="0"/>
                <a:cs typeface="Times New Roman" pitchFamily="18" charset="0"/>
              </a:rPr>
              <a:t>liberté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was the rallying cry of all those who sought freedom from the hereditary authority of the king, the nobles, and the Catholic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Church.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08707" y="5782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latin typeface="Times New Roman"/>
                <a:cs typeface="Times New Roman"/>
              </a:rPr>
              <a:t> </a:t>
            </a:r>
            <a:endParaRPr kumimoji="1" lang="zh-CN" alt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576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V. The Ongoing Tensions between </a:t>
            </a:r>
            <a:r>
              <a:rPr lang="en-US" altLang="zh-CN" sz="4000" i="1" dirty="0">
                <a:latin typeface="Times New Roman"/>
                <a:cs typeface="Times New Roman"/>
              </a:rPr>
              <a:t>Liberty</a:t>
            </a:r>
            <a:r>
              <a:rPr lang="en-US" altLang="zh-CN" sz="4000" dirty="0">
                <a:latin typeface="Times New Roman"/>
                <a:cs typeface="Times New Roman"/>
              </a:rPr>
              <a:t> and </a:t>
            </a:r>
            <a:r>
              <a:rPr lang="en-US" altLang="zh-CN" sz="4000" i="1" dirty="0">
                <a:latin typeface="Times New Roman"/>
                <a:cs typeface="Times New Roman"/>
              </a:rPr>
              <a:t>Equality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5788" y="1716580"/>
            <a:ext cx="7506447" cy="4319656"/>
          </a:xfrm>
        </p:spPr>
        <p:txBody>
          <a:bodyPr>
            <a:noAutofit/>
          </a:bodyPr>
          <a:lstStyle/>
          <a:p>
            <a:pPr marL="0" indent="0"/>
            <a:r>
              <a:rPr lang="en-US" altLang="zh-CN" sz="2800" dirty="0" smtClean="0">
                <a:latin typeface="Times New Roman"/>
                <a:cs typeface="Times New Roman"/>
              </a:rPr>
              <a:t> The </a:t>
            </a:r>
            <a:r>
              <a:rPr lang="en-US" altLang="zh-CN" sz="2800" dirty="0">
                <a:latin typeface="Times New Roman"/>
                <a:cs typeface="Times New Roman"/>
              </a:rPr>
              <a:t>expressions </a:t>
            </a:r>
            <a:r>
              <a:rPr lang="en-US" altLang="zh-CN" sz="2800" i="1" dirty="0">
                <a:latin typeface="Times New Roman"/>
                <a:cs typeface="Times New Roman"/>
              </a:rPr>
              <a:t>equality</a:t>
            </a:r>
            <a:r>
              <a:rPr lang="en-US" altLang="zh-CN" sz="2800" dirty="0">
                <a:latin typeface="Times New Roman"/>
                <a:cs typeface="Times New Roman"/>
              </a:rPr>
              <a:t> and </a:t>
            </a:r>
            <a:r>
              <a:rPr lang="en-US" altLang="zh-CN" sz="2800" i="1" dirty="0">
                <a:latin typeface="Times New Roman"/>
                <a:cs typeface="Times New Roman"/>
              </a:rPr>
              <a:t>social justice</a:t>
            </a:r>
            <a:r>
              <a:rPr lang="en-US" altLang="zh-CN" sz="2800" dirty="0">
                <a:latin typeface="Times New Roman"/>
                <a:cs typeface="Times New Roman"/>
              </a:rPr>
              <a:t> may be used interchangeably by many Western thinkers. </a:t>
            </a:r>
            <a:endParaRPr lang="en-US" altLang="zh-CN" sz="2800" dirty="0" smtClean="0">
              <a:latin typeface="Times New Roman"/>
              <a:cs typeface="Times New Roman"/>
            </a:endParaRPr>
          </a:p>
          <a:p>
            <a:pPr marL="0" indent="0"/>
            <a:r>
              <a:rPr lang="en-US" altLang="zh-CN" sz="2800" i="1" dirty="0" smtClean="0">
                <a:latin typeface="Times New Roman"/>
                <a:cs typeface="Times New Roman"/>
              </a:rPr>
              <a:t> Social </a:t>
            </a:r>
            <a:r>
              <a:rPr lang="en-US" altLang="zh-CN" sz="2800" i="1" dirty="0">
                <a:latin typeface="Times New Roman"/>
                <a:cs typeface="Times New Roman"/>
              </a:rPr>
              <a:t>justice</a:t>
            </a:r>
            <a:r>
              <a:rPr lang="en-US" altLang="zh-CN" sz="2800" dirty="0">
                <a:latin typeface="Times New Roman"/>
                <a:cs typeface="Times New Roman"/>
              </a:rPr>
              <a:t> implies that even the lowest classes must be treated fairly, ideally with </a:t>
            </a:r>
            <a:r>
              <a:rPr lang="en-US" altLang="zh-CN" sz="2800" i="1" dirty="0">
                <a:latin typeface="Times New Roman"/>
                <a:cs typeface="Times New Roman"/>
              </a:rPr>
              <a:t>equality</a:t>
            </a:r>
            <a:r>
              <a:rPr lang="en-US" altLang="zh-CN" sz="2800" dirty="0">
                <a:latin typeface="Times New Roman"/>
                <a:cs typeface="Times New Roman"/>
              </a:rPr>
              <a:t>.</a:t>
            </a:r>
            <a:r>
              <a:rPr lang="zh-CN" altLang="zh-CN" sz="2800" dirty="0">
                <a:latin typeface="Times New Roman"/>
                <a:cs typeface="Times New Roman"/>
              </a:rPr>
              <a:t> </a:t>
            </a:r>
            <a:endParaRPr lang="en-US" altLang="zh-CN" sz="2800" dirty="0" smtClean="0">
              <a:latin typeface="Times New Roman"/>
              <a:cs typeface="Times New Roman"/>
            </a:endParaRPr>
          </a:p>
          <a:p>
            <a:pPr marL="0" indent="0"/>
            <a:r>
              <a:rPr lang="en-US" altLang="zh-CN" sz="2800" dirty="0" smtClean="0">
                <a:latin typeface="Times New Roman"/>
                <a:cs typeface="Times New Roman"/>
              </a:rPr>
              <a:t> In </a:t>
            </a:r>
            <a:r>
              <a:rPr lang="en-US" altLang="zh-CN" sz="2800" dirty="0">
                <a:latin typeface="Times New Roman"/>
                <a:cs typeface="Times New Roman"/>
              </a:rPr>
              <a:t>the USA, </a:t>
            </a:r>
            <a:r>
              <a:rPr lang="en-US" altLang="zh-CN" sz="2800" dirty="0" smtClean="0">
                <a:latin typeface="Times New Roman"/>
                <a:cs typeface="Times New Roman"/>
              </a:rPr>
              <a:t>“</a:t>
            </a:r>
            <a:r>
              <a:rPr lang="en-US" altLang="zh-CN" sz="2800" dirty="0">
                <a:latin typeface="Times New Roman"/>
                <a:cs typeface="Times New Roman"/>
              </a:rPr>
              <a:t>level playing field,” </a:t>
            </a:r>
            <a:r>
              <a:rPr lang="en-US" altLang="zh-CN" sz="2800" dirty="0" smtClean="0">
                <a:latin typeface="Times New Roman"/>
                <a:cs typeface="Times New Roman"/>
              </a:rPr>
              <a:t>implies </a:t>
            </a:r>
            <a:r>
              <a:rPr lang="en-US" altLang="zh-CN" sz="2800" dirty="0">
                <a:latin typeface="Times New Roman"/>
                <a:cs typeface="Times New Roman"/>
              </a:rPr>
              <a:t>that the processes of competition between individuals should not be tilted in favor of any particular group, either for or against.</a:t>
            </a:r>
            <a:r>
              <a:rPr lang="zh-CN" altLang="zh-CN" sz="2800" dirty="0">
                <a:latin typeface="Times New Roman"/>
                <a:cs typeface="Times New Roman"/>
              </a:rPr>
              <a:t> </a:t>
            </a:r>
            <a:endParaRPr kumimoji="1" lang="zh-CN" altLang="en-US" sz="2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868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0303"/>
          </a:xfrm>
        </p:spPr>
        <p:txBody>
          <a:bodyPr>
            <a:no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V. The Ongoing Tensions between </a:t>
            </a:r>
            <a:r>
              <a:rPr lang="en-US" altLang="zh-CN" sz="4000" i="1" dirty="0">
                <a:latin typeface="Times New Roman"/>
                <a:cs typeface="Times New Roman"/>
              </a:rPr>
              <a:t>Liberty</a:t>
            </a:r>
            <a:r>
              <a:rPr lang="en-US" altLang="zh-CN" sz="4000" dirty="0">
                <a:latin typeface="Times New Roman"/>
                <a:cs typeface="Times New Roman"/>
              </a:rPr>
              <a:t> and </a:t>
            </a:r>
            <a:r>
              <a:rPr lang="en-US" altLang="zh-CN" sz="4000" i="1" dirty="0">
                <a:latin typeface="Times New Roman"/>
                <a:cs typeface="Times New Roman"/>
              </a:rPr>
              <a:t>Equality</a:t>
            </a:r>
            <a:endParaRPr kumimoji="1" lang="zh-CN" altLang="en-US" sz="40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33175" y="6141104"/>
            <a:ext cx="5812119" cy="418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zh-CN" sz="2000" dirty="0" smtClean="0">
                <a:latin typeface="Times New Roman"/>
                <a:cs typeface="Times New Roman"/>
              </a:rPr>
              <a:t>There is a 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yawning gap between equality and justice</a:t>
            </a:r>
            <a:endParaRPr kumimoji="1" lang="zh-CN" altLang="en-US" sz="2000" dirty="0">
              <a:latin typeface="Times New Roman"/>
              <a:cs typeface="Times New Roman"/>
            </a:endParaRPr>
          </a:p>
        </p:txBody>
      </p:sp>
      <p:pic>
        <p:nvPicPr>
          <p:cNvPr id="5" name="图片 4" descr="74a8f-equality-is-not-always-justice-imgur-previ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9646" y="1464234"/>
            <a:ext cx="6454589" cy="45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4739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V. The Ongoing Tensions between </a:t>
            </a:r>
            <a:r>
              <a:rPr lang="en-US" altLang="zh-CN" sz="4000" i="1" dirty="0">
                <a:latin typeface="Times New Roman"/>
                <a:cs typeface="Times New Roman"/>
              </a:rPr>
              <a:t>Liberty</a:t>
            </a:r>
            <a:r>
              <a:rPr lang="en-US" altLang="zh-CN" sz="4000" dirty="0">
                <a:latin typeface="Times New Roman"/>
                <a:cs typeface="Times New Roman"/>
              </a:rPr>
              <a:t> and </a:t>
            </a:r>
            <a:r>
              <a:rPr lang="en-US" altLang="zh-CN" sz="4000" i="1" dirty="0">
                <a:latin typeface="Times New Roman"/>
                <a:cs typeface="Times New Roman"/>
              </a:rPr>
              <a:t>Equality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2588" y="1854200"/>
            <a:ext cx="7694705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Times New Roman"/>
                <a:cs typeface="Times New Roman"/>
              </a:rPr>
              <a:t>The </a:t>
            </a:r>
            <a:r>
              <a:rPr lang="en-US" altLang="zh-CN" sz="2800" dirty="0">
                <a:latin typeface="Times New Roman"/>
                <a:cs typeface="Times New Roman"/>
              </a:rPr>
              <a:t>principle of </a:t>
            </a:r>
            <a:r>
              <a:rPr lang="en-US" altLang="zh-CN" sz="2800" i="1" dirty="0">
                <a:latin typeface="Times New Roman"/>
                <a:cs typeface="Times New Roman"/>
              </a:rPr>
              <a:t>liberty-freedom </a:t>
            </a:r>
            <a:r>
              <a:rPr lang="en-US" altLang="zh-CN" sz="2800" dirty="0">
                <a:latin typeface="Times New Roman"/>
                <a:cs typeface="Times New Roman"/>
              </a:rPr>
              <a:t>may easily conflict with that of </a:t>
            </a:r>
            <a:r>
              <a:rPr lang="en-US" altLang="zh-CN" sz="2800" i="1" dirty="0">
                <a:latin typeface="Times New Roman"/>
                <a:cs typeface="Times New Roman"/>
              </a:rPr>
              <a:t>equality-social justice</a:t>
            </a:r>
            <a:r>
              <a:rPr lang="en-US" altLang="zh-CN" sz="28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altLang="zh-CN" sz="2800" dirty="0" smtClean="0">
                <a:latin typeface="Times New Roman"/>
                <a:cs typeface="Times New Roman"/>
              </a:rPr>
              <a:t>The two </a:t>
            </a:r>
            <a:r>
              <a:rPr lang="en-US" altLang="zh-CN" sz="2800" dirty="0">
                <a:latin typeface="Times New Roman"/>
                <a:cs typeface="Times New Roman"/>
              </a:rPr>
              <a:t>political </a:t>
            </a:r>
            <a:r>
              <a:rPr lang="en-US" altLang="zh-CN" sz="2800" dirty="0" smtClean="0">
                <a:latin typeface="Times New Roman"/>
                <a:cs typeface="Times New Roman"/>
              </a:rPr>
              <a:t>parties-the Republicans and the Democrats- </a:t>
            </a:r>
            <a:r>
              <a:rPr lang="en-US" altLang="zh-CN" sz="2800" dirty="0">
                <a:latin typeface="Times New Roman"/>
                <a:cs typeface="Times New Roman"/>
              </a:rPr>
              <a:t>have usually been divided between conservatives (who privilege the values of </a:t>
            </a:r>
            <a:r>
              <a:rPr lang="en-US" altLang="zh-CN" sz="2800" i="1" dirty="0">
                <a:latin typeface="Times New Roman"/>
                <a:cs typeface="Times New Roman"/>
              </a:rPr>
              <a:t>freedom-liberty</a:t>
            </a:r>
            <a:r>
              <a:rPr lang="en-US" altLang="zh-CN" sz="2800" dirty="0">
                <a:latin typeface="Times New Roman"/>
                <a:cs typeface="Times New Roman"/>
              </a:rPr>
              <a:t>) and </a:t>
            </a:r>
            <a:r>
              <a:rPr lang="en-US" altLang="zh-CN" sz="2800" dirty="0" err="1">
                <a:latin typeface="Times New Roman"/>
                <a:cs typeface="Times New Roman"/>
              </a:rPr>
              <a:t>progressivists</a:t>
            </a:r>
            <a:r>
              <a:rPr lang="en-US" altLang="zh-CN" sz="2800" dirty="0">
                <a:latin typeface="Times New Roman"/>
                <a:cs typeface="Times New Roman"/>
              </a:rPr>
              <a:t> (who want values of </a:t>
            </a:r>
            <a:r>
              <a:rPr lang="en-US" altLang="zh-CN" sz="2800" i="1" dirty="0">
                <a:latin typeface="Times New Roman"/>
                <a:cs typeface="Times New Roman"/>
              </a:rPr>
              <a:t>equality-social justice </a:t>
            </a:r>
            <a:r>
              <a:rPr lang="en-US" altLang="zh-CN" sz="2800" dirty="0">
                <a:latin typeface="Times New Roman"/>
                <a:cs typeface="Times New Roman"/>
              </a:rPr>
              <a:t>to predominate)</a:t>
            </a:r>
            <a:r>
              <a:rPr lang="en-US" altLang="zh-CN" sz="28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altLang="zh-CN" sz="2800" dirty="0">
                <a:latin typeface="Times New Roman"/>
                <a:cs typeface="Times New Roman"/>
              </a:rPr>
              <a:t>T</a:t>
            </a:r>
            <a:r>
              <a:rPr lang="en-US" altLang="zh-CN" sz="2800" dirty="0" smtClean="0">
                <a:latin typeface="Times New Roman"/>
                <a:cs typeface="Times New Roman"/>
              </a:rPr>
              <a:t>he </a:t>
            </a:r>
            <a:r>
              <a:rPr lang="en-US" altLang="zh-CN" sz="2800" dirty="0">
                <a:latin typeface="Times New Roman"/>
                <a:cs typeface="Times New Roman"/>
              </a:rPr>
              <a:t>USA as a nation will continue to live with this fundamental </a:t>
            </a:r>
            <a:r>
              <a:rPr lang="en-US" altLang="zh-CN" sz="2800" dirty="0" smtClean="0">
                <a:latin typeface="Times New Roman"/>
                <a:cs typeface="Times New Roman"/>
              </a:rPr>
              <a:t>tension and its consequences.</a:t>
            </a:r>
            <a:r>
              <a:rPr lang="zh-CN" altLang="zh-CN" sz="2800" dirty="0" smtClean="0">
                <a:latin typeface="Times New Roman"/>
                <a:cs typeface="Times New Roman"/>
              </a:rPr>
              <a:t> </a:t>
            </a:r>
            <a:endParaRPr kumimoji="1" lang="zh-CN" alt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172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>
                <a:latin typeface="Times New Roman"/>
                <a:cs typeface="Times New Roman"/>
              </a:rPr>
              <a:t>Conclusion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2588"/>
            <a:ext cx="8229600" cy="4093883"/>
          </a:xfrm>
        </p:spPr>
        <p:txBody>
          <a:bodyPr>
            <a:normAutofit/>
          </a:bodyPr>
          <a:lstStyle/>
          <a:p>
            <a:pPr lvl="0"/>
            <a:r>
              <a:rPr lang="en-US" altLang="zh-CN" dirty="0" smtClean="0">
                <a:latin typeface="Times New Roman"/>
                <a:cs typeface="Times New Roman"/>
              </a:rPr>
              <a:t>It is hard to </a:t>
            </a:r>
            <a:r>
              <a:rPr lang="en-US" altLang="zh-CN" dirty="0">
                <a:latin typeface="Times New Roman"/>
                <a:cs typeface="Times New Roman"/>
              </a:rPr>
              <a:t>epitomize the </a:t>
            </a:r>
            <a:r>
              <a:rPr lang="en-US" altLang="zh-CN" dirty="0" smtClean="0">
                <a:latin typeface="Times New Roman"/>
                <a:cs typeface="Times New Roman"/>
              </a:rPr>
              <a:t>USA to outsiders </a:t>
            </a:r>
            <a:r>
              <a:rPr lang="en-US" altLang="zh-CN" dirty="0">
                <a:latin typeface="Times New Roman"/>
                <a:cs typeface="Times New Roman"/>
              </a:rPr>
              <a:t>who would like a quick phrase or </a:t>
            </a:r>
            <a:r>
              <a:rPr lang="en-US" altLang="zh-CN" dirty="0" smtClean="0">
                <a:latin typeface="Times New Roman"/>
                <a:cs typeface="Times New Roman"/>
              </a:rPr>
              <a:t>two to make general statement. </a:t>
            </a:r>
          </a:p>
          <a:p>
            <a:pPr lvl="0"/>
            <a:r>
              <a:rPr lang="en-US" altLang="zh-CN" dirty="0" smtClean="0">
                <a:latin typeface="Times New Roman"/>
                <a:cs typeface="Times New Roman"/>
              </a:rPr>
              <a:t>Tension will continue between the twin </a:t>
            </a:r>
            <a:r>
              <a:rPr lang="en-US" altLang="zh-CN" dirty="0">
                <a:latin typeface="Times New Roman"/>
                <a:cs typeface="Times New Roman"/>
              </a:rPr>
              <a:t>values of </a:t>
            </a:r>
            <a:r>
              <a:rPr lang="en-US" altLang="zh-CN" i="1" dirty="0">
                <a:latin typeface="Times New Roman"/>
                <a:cs typeface="Times New Roman"/>
              </a:rPr>
              <a:t>liberty </a:t>
            </a:r>
            <a:r>
              <a:rPr lang="en-US" altLang="zh-CN" dirty="0">
                <a:latin typeface="Times New Roman"/>
                <a:cs typeface="Times New Roman"/>
              </a:rPr>
              <a:t>and </a:t>
            </a:r>
            <a:r>
              <a:rPr lang="en-US" altLang="zh-CN" i="1" dirty="0" smtClean="0">
                <a:latin typeface="Times New Roman"/>
                <a:cs typeface="Times New Roman"/>
              </a:rPr>
              <a:t>equality.</a:t>
            </a:r>
            <a:r>
              <a:rPr lang="en-US" altLang="zh-CN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altLang="zh-CN" dirty="0" smtClean="0">
                <a:latin typeface="Times New Roman"/>
                <a:cs typeface="Times New Roman"/>
              </a:rPr>
              <a:t>Such is the </a:t>
            </a:r>
            <a:r>
              <a:rPr lang="en-US" altLang="zh-CN" dirty="0">
                <a:latin typeface="Times New Roman"/>
                <a:cs typeface="Times New Roman"/>
              </a:rPr>
              <a:t>American way of life</a:t>
            </a:r>
            <a:r>
              <a:rPr lang="en-US" altLang="zh-CN" dirty="0" smtClean="0">
                <a:latin typeface="Times New Roman"/>
                <a:cs typeface="Times New Roman"/>
              </a:rPr>
              <a:t>. </a:t>
            </a:r>
            <a:endParaRPr lang="zh-CN" altLang="zh-CN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844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94168"/>
            <a:ext cx="8229600" cy="965479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Questions for Discussion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5903" y="1583765"/>
            <a:ext cx="7679764" cy="45827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does it really mean to describe the USA as a nation of immigrants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zh-C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seems to be the fatal flaw in the metaphor of America as a “mosaic”?</a:t>
            </a:r>
            <a:endParaRPr lang="zh-CN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is the most up-to-date metaphor that now might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	be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used to encapsulate the USA? What was its origin?  </a:t>
            </a:r>
            <a:endParaRPr lang="zh-CN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did the author say the open-endedness of the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	Internet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fits well the current phase of American life? 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does the author use the climate crisis as an example to illustrate how and why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Liberty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versus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Equality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81119" y="56029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latin typeface="Times New Roman"/>
                <a:cs typeface="Times New Roman"/>
              </a:rPr>
              <a:t> </a:t>
            </a:r>
            <a:endParaRPr kumimoji="1" lang="zh-CN" alt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768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36702"/>
            <a:ext cx="8186766" cy="2129882"/>
          </a:xfrm>
        </p:spPr>
        <p:txBody>
          <a:bodyPr/>
          <a:lstStyle/>
          <a:p>
            <a:pPr algn="ctr"/>
            <a:r>
              <a:rPr lang="en-US" altLang="zh-CN" dirty="0" smtClean="0">
                <a:latin typeface="Batang" pitchFamily="18" charset="-127"/>
                <a:ea typeface="Batang" pitchFamily="18" charset="-127"/>
              </a:rPr>
              <a:t>The End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43182"/>
            <a:ext cx="8186766" cy="3681418"/>
          </a:xfrm>
        </p:spPr>
        <p:txBody>
          <a:bodyPr/>
          <a:lstStyle/>
          <a:p>
            <a:pPr algn="ctr">
              <a:buNone/>
            </a:pPr>
            <a:endParaRPr lang="en-US" altLang="zh-CN" dirty="0" smtClean="0"/>
          </a:p>
          <a:p>
            <a:pPr algn="ctr">
              <a:buNone/>
            </a:pPr>
            <a:endParaRPr lang="en-US" altLang="zh-CN" dirty="0" smtClean="0"/>
          </a:p>
          <a:p>
            <a:pPr algn="ctr">
              <a:buNone/>
            </a:pPr>
            <a:r>
              <a:rPr lang="zh-CN" altLang="en-US" sz="3600" b="1" dirty="0" smtClean="0">
                <a:latin typeface="+mj-ea"/>
                <a:ea typeface="+mj-ea"/>
              </a:rPr>
              <a:t>高等教育出版社</a:t>
            </a:r>
            <a:endParaRPr lang="en-US" altLang="zh-CN" sz="3600" b="1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CN" sz="24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en-US" altLang="zh-CN" sz="2400" b="1" dirty="0" smtClean="0">
                <a:latin typeface="+mj-ea"/>
                <a:ea typeface="+mj-ea"/>
              </a:rPr>
              <a:t>2015</a:t>
            </a:r>
            <a:endParaRPr lang="zh-CN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37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6428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/>
                <a:cs typeface="Times New Roman"/>
              </a:rPr>
              <a:t>Focal </a:t>
            </a:r>
            <a:r>
              <a:rPr lang="en-US" altLang="zh-CN" sz="4000" dirty="0" smtClean="0">
                <a:latin typeface="Times New Roman"/>
                <a:cs typeface="Times New Roman"/>
              </a:rPr>
              <a:t>Points</a:t>
            </a:r>
            <a:endParaRPr kumimoji="1" lang="zh-CN" altLang="en-US" sz="40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18233"/>
            <a:ext cx="8229600" cy="4407929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latin typeface="Times New Roman"/>
                <a:cs typeface="Times New Roman"/>
              </a:rPr>
              <a:t>the “melting pot” vs. American Mosaic</a:t>
            </a:r>
            <a:endParaRPr lang="zh-CN" altLang="zh-CN" dirty="0">
              <a:latin typeface="Times New Roman"/>
              <a:cs typeface="Times New Roman"/>
            </a:endParaRPr>
          </a:p>
          <a:p>
            <a:r>
              <a:rPr lang="en-US" altLang="zh-CN" dirty="0">
                <a:latin typeface="Times New Roman"/>
                <a:cs typeface="Times New Roman"/>
              </a:rPr>
              <a:t>WASP</a:t>
            </a:r>
            <a:endParaRPr lang="zh-CN" altLang="zh-CN" dirty="0">
              <a:latin typeface="Times New Roman"/>
              <a:cs typeface="Times New Roman"/>
            </a:endParaRPr>
          </a:p>
          <a:p>
            <a:r>
              <a:rPr lang="en-US" altLang="zh-CN" dirty="0">
                <a:latin typeface="Times New Roman"/>
                <a:cs typeface="Times New Roman"/>
              </a:rPr>
              <a:t>the "American Dream”</a:t>
            </a:r>
            <a:endParaRPr lang="zh-CN" altLang="zh-CN" dirty="0">
              <a:latin typeface="Times New Roman"/>
              <a:cs typeface="Times New Roman"/>
            </a:endParaRPr>
          </a:p>
          <a:p>
            <a:r>
              <a:rPr lang="en-US" altLang="zh-CN" dirty="0">
                <a:latin typeface="Times New Roman"/>
                <a:cs typeface="Times New Roman"/>
              </a:rPr>
              <a:t>the US as a </a:t>
            </a:r>
            <a:r>
              <a:rPr lang="en-US" altLang="zh-CN" i="1" dirty="0">
                <a:latin typeface="Times New Roman"/>
                <a:cs typeface="Times New Roman"/>
              </a:rPr>
              <a:t>nation of immigrants</a:t>
            </a:r>
            <a:endParaRPr lang="zh-CN" altLang="zh-CN" dirty="0">
              <a:latin typeface="Times New Roman"/>
              <a:cs typeface="Times New Roman"/>
            </a:endParaRPr>
          </a:p>
          <a:p>
            <a:r>
              <a:rPr lang="en-US" altLang="zh-CN" dirty="0">
                <a:latin typeface="Times New Roman"/>
                <a:cs typeface="Times New Roman"/>
              </a:rPr>
              <a:t>“the three faiths”</a:t>
            </a:r>
            <a:endParaRPr lang="zh-CN" altLang="zh-CN" dirty="0">
              <a:latin typeface="Times New Roman"/>
              <a:cs typeface="Times New Roman"/>
            </a:endParaRPr>
          </a:p>
          <a:p>
            <a:r>
              <a:rPr lang="en-US" altLang="zh-CN" dirty="0">
                <a:latin typeface="Times New Roman"/>
                <a:cs typeface="Times New Roman"/>
              </a:rPr>
              <a:t>Franklin D. Roosevelt and social justice</a:t>
            </a:r>
            <a:endParaRPr lang="zh-CN" altLang="zh-CN" dirty="0">
              <a:latin typeface="Times New Roman"/>
              <a:cs typeface="Times New Roman"/>
            </a:endParaRPr>
          </a:p>
          <a:p>
            <a:r>
              <a:rPr lang="en-US" altLang="zh-CN" i="1" dirty="0">
                <a:latin typeface="Times New Roman"/>
                <a:cs typeface="Times New Roman"/>
              </a:rPr>
              <a:t>the Internet</a:t>
            </a:r>
            <a:r>
              <a:rPr lang="en-US" altLang="zh-CN" dirty="0">
                <a:latin typeface="Times New Roman"/>
                <a:cs typeface="Times New Roman"/>
              </a:rPr>
              <a:t> and freedom of speech</a:t>
            </a:r>
            <a:endParaRPr lang="zh-CN" altLang="zh-CN" dirty="0">
              <a:latin typeface="Times New Roman"/>
              <a:cs typeface="Times New Roman"/>
            </a:endParaRPr>
          </a:p>
          <a:p>
            <a:r>
              <a:rPr lang="en-US" altLang="zh-CN" dirty="0">
                <a:latin typeface="Times New Roman"/>
                <a:cs typeface="Times New Roman"/>
              </a:rPr>
              <a:t>the twin values of </a:t>
            </a:r>
            <a:r>
              <a:rPr lang="en-US" altLang="zh-CN" i="1" dirty="0">
                <a:latin typeface="Times New Roman"/>
                <a:cs typeface="Times New Roman"/>
              </a:rPr>
              <a:t>liberty </a:t>
            </a:r>
            <a:r>
              <a:rPr lang="en-US" altLang="zh-CN" dirty="0">
                <a:latin typeface="Times New Roman"/>
                <a:cs typeface="Times New Roman"/>
              </a:rPr>
              <a:t>and </a:t>
            </a:r>
            <a:r>
              <a:rPr lang="en-US" altLang="zh-CN" i="1" dirty="0">
                <a:latin typeface="Times New Roman"/>
                <a:cs typeface="Times New Roman"/>
              </a:rPr>
              <a:t>equality</a:t>
            </a:r>
            <a:endParaRPr lang="zh-CN" altLang="zh-CN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zh-CN" altLang="zh-CN" dirty="0"/>
          </a:p>
          <a:p>
            <a:endParaRPr lang="en-US" altLang="zh-CN" b="1" dirty="0" smtClean="0">
              <a:latin typeface="Times New Roman"/>
              <a:cs typeface="Times New Roman"/>
            </a:endParaRPr>
          </a:p>
          <a:p>
            <a:endParaRPr lang="zh-CN" altLang="zh-CN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58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/>
                <a:cs typeface="Times New Roman"/>
              </a:rPr>
              <a:t>The Unit Is Divided into Five Sections</a:t>
            </a:r>
            <a:endParaRPr kumimoji="1" lang="zh-CN" altLang="en-US" sz="3600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2353" y="1600200"/>
            <a:ext cx="779929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I. One</a:t>
            </a:r>
            <a:r>
              <a:rPr lang="en-US" altLang="zh-CN" dirty="0">
                <a:latin typeface="Times New Roman"/>
                <a:cs typeface="Times New Roman"/>
              </a:rPr>
              <a:t>-Line Stereotypes about the USA</a:t>
            </a:r>
            <a:r>
              <a:rPr lang="zh-CN" altLang="zh-CN" dirty="0">
                <a:latin typeface="Times New Roman"/>
                <a:cs typeface="Times New Roman"/>
              </a:rPr>
              <a:t> </a:t>
            </a:r>
            <a:endParaRPr lang="en-US" altLang="zh-CN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II. The </a:t>
            </a:r>
            <a:r>
              <a:rPr lang="en-US" altLang="zh-CN" dirty="0">
                <a:latin typeface="Times New Roman"/>
                <a:cs typeface="Times New Roman"/>
              </a:rPr>
              <a:t>USA as a “Melting Pot”</a:t>
            </a:r>
            <a:r>
              <a:rPr lang="zh-CN" altLang="zh-CN" dirty="0"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III. </a:t>
            </a:r>
            <a:r>
              <a:rPr lang="en-US" altLang="zh-CN" dirty="0">
                <a:latin typeface="Times New Roman"/>
                <a:cs typeface="Times New Roman"/>
              </a:rPr>
              <a:t>Alternatives to the “Melting Pot” as National Self-Image</a:t>
            </a:r>
            <a:r>
              <a:rPr lang="zh-CN" altLang="zh-CN" dirty="0">
                <a:latin typeface="Times New Roman"/>
                <a:cs typeface="Times New Roman"/>
              </a:rPr>
              <a:t> </a:t>
            </a:r>
            <a:endParaRPr lang="en-US" altLang="zh-CN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altLang="zh-CN" dirty="0" smtClean="0">
                <a:latin typeface="Times New Roman"/>
                <a:cs typeface="Times New Roman"/>
              </a:rPr>
              <a:t>IV. </a:t>
            </a:r>
            <a:r>
              <a:rPr lang="en-US" altLang="zh-CN" dirty="0">
                <a:latin typeface="Times New Roman"/>
                <a:cs typeface="Times New Roman"/>
              </a:rPr>
              <a:t>A 21</a:t>
            </a:r>
            <a:r>
              <a:rPr lang="en-US" altLang="zh-CN" baseline="30000" dirty="0">
                <a:latin typeface="Times New Roman"/>
                <a:cs typeface="Times New Roman"/>
              </a:rPr>
              <a:t>st</a:t>
            </a:r>
            <a:r>
              <a:rPr lang="en-US" altLang="zh-CN" dirty="0">
                <a:latin typeface="Times New Roman"/>
                <a:cs typeface="Times New Roman"/>
              </a:rPr>
              <a:t>-Century Metaphor for American </a:t>
            </a:r>
            <a:r>
              <a:rPr lang="en-US" altLang="zh-CN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  Life</a:t>
            </a:r>
            <a:r>
              <a:rPr lang="zh-CN" altLang="zh-CN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 </a:t>
            </a:r>
            <a:endParaRPr lang="en-US" altLang="zh-CN" dirty="0" smtClean="0">
              <a:latin typeface="Times New Roman"/>
              <a:cs typeface="Times New Roman"/>
            </a:endParaRPr>
          </a:p>
          <a:p>
            <a:pPr marL="571500" indent="-571500">
              <a:buAutoNum type="romanUcPeriod" startAt="5"/>
            </a:pPr>
            <a:r>
              <a:rPr lang="en-US" altLang="zh-CN" dirty="0" smtClean="0">
                <a:latin typeface="Times New Roman"/>
                <a:cs typeface="Times New Roman"/>
              </a:rPr>
              <a:t>The </a:t>
            </a:r>
            <a:r>
              <a:rPr lang="en-US" altLang="zh-CN" dirty="0">
                <a:latin typeface="Times New Roman"/>
                <a:cs typeface="Times New Roman"/>
              </a:rPr>
              <a:t>Ongoing Tensions between Liberty and Equality</a:t>
            </a:r>
            <a:r>
              <a:rPr lang="zh-CN" altLang="zh-CN" dirty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  </a:t>
            </a:r>
          </a:p>
          <a:p>
            <a:pPr marL="571500" indent="-571500">
              <a:buAutoNum type="romanUcPeriod" startAt="5"/>
            </a:pPr>
            <a:endParaRPr lang="zh-CN" altLang="zh-CN" dirty="0">
              <a:latin typeface="Times New Roman"/>
              <a:cs typeface="Times New Roman"/>
            </a:endParaRPr>
          </a:p>
          <a:p>
            <a:pPr marL="571500" indent="-571500">
              <a:buNone/>
            </a:pPr>
            <a:endParaRPr lang="zh-CN" alt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56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altLang="zh-CN" dirty="0">
                <a:latin typeface="Times New Roman"/>
                <a:cs typeface="Times New Roman"/>
              </a:rPr>
              <a:t>I. One-Line Stereotypes about the USA</a:t>
            </a:r>
            <a:r>
              <a:rPr lang="zh-CN" altLang="zh-CN" dirty="0">
                <a:latin typeface="Times New Roman"/>
                <a:cs typeface="Times New Roman"/>
              </a:rPr>
              <a:t> </a:t>
            </a:r>
            <a:endParaRPr lang="en-US" altLang="zh-CN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sz="2800" dirty="0">
                <a:latin typeface="Times New Roman"/>
                <a:cs typeface="Times New Roman"/>
              </a:rPr>
              <a:t>Stereotype 1: </a:t>
            </a:r>
            <a:r>
              <a:rPr lang="en-US" altLang="zh-CN" sz="2800" i="1" dirty="0">
                <a:latin typeface="Times New Roman"/>
                <a:cs typeface="Times New Roman"/>
              </a:rPr>
              <a:t>All Americans are rich</a:t>
            </a:r>
            <a:r>
              <a:rPr lang="en-US" altLang="zh-CN" sz="2800" dirty="0">
                <a:latin typeface="Times New Roman"/>
                <a:cs typeface="Times New Roman"/>
              </a:rPr>
              <a:t>. </a:t>
            </a:r>
            <a:r>
              <a:rPr lang="en-US" altLang="zh-CN" sz="2800" dirty="0" smtClean="0">
                <a:latin typeface="Times New Roman"/>
                <a:cs typeface="Times New Roman"/>
              </a:rPr>
              <a:t> </a:t>
            </a:r>
          </a:p>
          <a:p>
            <a:pPr lvl="1"/>
            <a:r>
              <a:rPr lang="en-US" altLang="zh-CN" dirty="0">
                <a:latin typeface="Times New Roman"/>
                <a:cs typeface="Times New Roman"/>
              </a:rPr>
              <a:t>The word </a:t>
            </a:r>
            <a:r>
              <a:rPr lang="en-US" altLang="zh-CN" i="1" dirty="0">
                <a:latin typeface="Times New Roman"/>
                <a:cs typeface="Times New Roman"/>
              </a:rPr>
              <a:t>stereotype </a:t>
            </a:r>
            <a:r>
              <a:rPr lang="en-US" altLang="zh-CN" dirty="0">
                <a:latin typeface="Times New Roman"/>
                <a:cs typeface="Times New Roman"/>
              </a:rPr>
              <a:t>came into English from French in the early 19</a:t>
            </a:r>
            <a:r>
              <a:rPr lang="en-US" altLang="zh-CN" baseline="30000" dirty="0">
                <a:latin typeface="Times New Roman"/>
                <a:cs typeface="Times New Roman"/>
              </a:rPr>
              <a:t>th</a:t>
            </a:r>
            <a:r>
              <a:rPr lang="en-US" altLang="zh-CN" dirty="0">
                <a:latin typeface="Times New Roman"/>
                <a:cs typeface="Times New Roman"/>
              </a:rPr>
              <a:t> century. </a:t>
            </a:r>
            <a:endParaRPr lang="en-US" altLang="zh-CN" dirty="0" smtClean="0">
              <a:latin typeface="Times New Roman"/>
              <a:cs typeface="Times New Roman"/>
            </a:endParaRPr>
          </a:p>
          <a:p>
            <a:pPr lvl="1"/>
            <a:r>
              <a:rPr lang="en-US" altLang="zh-CN" dirty="0">
                <a:latin typeface="Times New Roman"/>
                <a:cs typeface="Times New Roman"/>
              </a:rPr>
              <a:t>T</a:t>
            </a:r>
            <a:r>
              <a:rPr lang="en-US" altLang="zh-CN" dirty="0" smtClean="0">
                <a:latin typeface="Times New Roman"/>
                <a:cs typeface="Times New Roman"/>
              </a:rPr>
              <a:t>he </a:t>
            </a:r>
            <a:r>
              <a:rPr lang="en-US" altLang="zh-CN" dirty="0">
                <a:latin typeface="Times New Roman"/>
                <a:cs typeface="Times New Roman"/>
              </a:rPr>
              <a:t>word has broadened its meaning to imply ideas that appear always the same because they are not open to any questioning.</a:t>
            </a:r>
            <a:r>
              <a:rPr lang="zh-CN" altLang="zh-CN" dirty="0">
                <a:latin typeface="Times New Roman"/>
                <a:cs typeface="Times New Roman"/>
              </a:rPr>
              <a:t> </a:t>
            </a:r>
            <a:endParaRPr lang="en-US" altLang="zh-CN" dirty="0" smtClean="0">
              <a:latin typeface="Times New Roman"/>
              <a:cs typeface="Times New Roman"/>
            </a:endParaRPr>
          </a:p>
          <a:p>
            <a:pPr lvl="1"/>
            <a:r>
              <a:rPr lang="en-US" altLang="zh-CN" dirty="0" smtClean="0">
                <a:latin typeface="Times New Roman"/>
                <a:cs typeface="Times New Roman"/>
              </a:rPr>
              <a:t>One</a:t>
            </a:r>
            <a:r>
              <a:rPr lang="en-US" altLang="zh-CN" dirty="0">
                <a:latin typeface="Times New Roman"/>
                <a:cs typeface="Times New Roman"/>
              </a:rPr>
              <a:t>-line stereotypes greatly oversimplify American life, but often they are based on some partial insights. </a:t>
            </a:r>
            <a:endParaRPr lang="zh-CN" alt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01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latin typeface="Times New Roman"/>
                <a:cs typeface="Times New Roman"/>
              </a:rPr>
              <a:t>I. One-Line Stereotypes about the USA</a:t>
            </a:r>
            <a:r>
              <a:rPr lang="zh-CN" altLang="zh-CN" sz="4000" dirty="0">
                <a:latin typeface="Times New Roman"/>
                <a:cs typeface="Times New Roman"/>
              </a:rPr>
              <a:t> 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1694" y="1600199"/>
            <a:ext cx="8229600" cy="491415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sz="2800" dirty="0">
                <a:latin typeface="Times New Roman"/>
                <a:cs typeface="Times New Roman"/>
              </a:rPr>
              <a:t>Stereotype 1: </a:t>
            </a:r>
            <a:r>
              <a:rPr lang="en-US" altLang="zh-CN" sz="2800" i="1" dirty="0">
                <a:latin typeface="Times New Roman"/>
                <a:cs typeface="Times New Roman"/>
              </a:rPr>
              <a:t>All Americans are rich</a:t>
            </a:r>
            <a:r>
              <a:rPr lang="en-US" altLang="zh-CN" sz="2800" dirty="0">
                <a:latin typeface="Times New Roman"/>
                <a:cs typeface="Times New Roman"/>
              </a:rPr>
              <a:t>. </a:t>
            </a:r>
            <a:r>
              <a:rPr lang="zh-CN" altLang="zh-CN" sz="2800" dirty="0" smtClean="0">
                <a:latin typeface="Times New Roman"/>
                <a:cs typeface="Times New Roman"/>
              </a:rPr>
              <a:t> </a:t>
            </a:r>
            <a:endParaRPr lang="en-US" altLang="zh-CN" sz="2800" dirty="0" smtClean="0">
              <a:latin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en-US" altLang="zh-CN" sz="2800" dirty="0">
                <a:latin typeface="Times New Roman"/>
                <a:cs typeface="Times New Roman"/>
              </a:rPr>
              <a:t>	</a:t>
            </a:r>
            <a:r>
              <a:rPr lang="en-US" altLang="zh-CN" sz="2800" dirty="0" smtClean="0">
                <a:latin typeface="Times New Roman"/>
                <a:cs typeface="Times New Roman"/>
              </a:rPr>
              <a:t>- </a:t>
            </a:r>
            <a:r>
              <a:rPr lang="en-US" altLang="zh-CN" sz="2800" dirty="0">
                <a:latin typeface="Times New Roman"/>
                <a:cs typeface="Times New Roman"/>
              </a:rPr>
              <a:t>Like most countries in the world, the USA </a:t>
            </a:r>
            <a:r>
              <a:rPr lang="en-US" altLang="zh-CN" sz="2800" dirty="0" smtClean="0">
                <a:latin typeface="Times New Roman"/>
                <a:cs typeface="Times New Roman"/>
              </a:rPr>
              <a:t>	has </a:t>
            </a:r>
            <a:r>
              <a:rPr lang="en-US" altLang="zh-CN" sz="2800" dirty="0">
                <a:latin typeface="Times New Roman"/>
                <a:cs typeface="Times New Roman"/>
              </a:rPr>
              <a:t>a wide range of people from very rich to </a:t>
            </a:r>
            <a:r>
              <a:rPr lang="en-US" altLang="zh-CN" sz="2800" dirty="0" smtClean="0">
                <a:latin typeface="Times New Roman"/>
                <a:cs typeface="Times New Roman"/>
              </a:rPr>
              <a:t>	very </a:t>
            </a:r>
            <a:r>
              <a:rPr lang="en-US" altLang="zh-CN" sz="2800" dirty="0">
                <a:latin typeface="Times New Roman"/>
                <a:cs typeface="Times New Roman"/>
              </a:rPr>
              <a:t>poor.</a:t>
            </a:r>
            <a:r>
              <a:rPr lang="zh-CN" altLang="zh-CN" sz="2800" dirty="0">
                <a:latin typeface="Times New Roman"/>
                <a:cs typeface="Times New Roman"/>
              </a:rPr>
              <a:t> </a:t>
            </a:r>
            <a:endParaRPr lang="en-US" altLang="zh-CN" sz="2800" dirty="0" smtClean="0">
              <a:latin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en-US" altLang="zh-CN" sz="2800" dirty="0">
                <a:latin typeface="Times New Roman"/>
                <a:cs typeface="Times New Roman"/>
              </a:rPr>
              <a:t>	</a:t>
            </a:r>
            <a:r>
              <a:rPr lang="en-US" altLang="zh-CN" sz="2800" dirty="0" smtClean="0">
                <a:latin typeface="Times New Roman"/>
                <a:cs typeface="Times New Roman"/>
              </a:rPr>
              <a:t>-</a:t>
            </a:r>
            <a:r>
              <a:rPr lang="en-US" altLang="zh-CN" sz="2800" dirty="0">
                <a:latin typeface="Times New Roman"/>
                <a:cs typeface="Times New Roman"/>
              </a:rPr>
              <a:t>Over the last 40 years the percentage </a:t>
            </a:r>
            <a:r>
              <a:rPr lang="en-US" altLang="zh-CN" sz="2800" dirty="0" smtClean="0">
                <a:latin typeface="Times New Roman"/>
                <a:cs typeface="Times New Roman"/>
              </a:rPr>
              <a:t>	officially </a:t>
            </a:r>
            <a:r>
              <a:rPr lang="en-US" altLang="zh-CN" sz="2800" dirty="0">
                <a:latin typeface="Times New Roman"/>
                <a:cs typeface="Times New Roman"/>
              </a:rPr>
              <a:t>classified as living in poverty has </a:t>
            </a:r>
            <a:r>
              <a:rPr lang="en-US" altLang="zh-CN" sz="2800" dirty="0" smtClean="0">
                <a:latin typeface="Times New Roman"/>
                <a:cs typeface="Times New Roman"/>
              </a:rPr>
              <a:t>	fluctuated </a:t>
            </a:r>
            <a:r>
              <a:rPr lang="en-US" altLang="zh-CN" sz="2800" dirty="0">
                <a:latin typeface="Times New Roman"/>
                <a:cs typeface="Times New Roman"/>
              </a:rPr>
              <a:t>between 11% and 15% of the </a:t>
            </a:r>
            <a:r>
              <a:rPr lang="en-US" altLang="zh-CN" sz="2800" dirty="0" smtClean="0">
                <a:latin typeface="Times New Roman"/>
                <a:cs typeface="Times New Roman"/>
              </a:rPr>
              <a:t>	population</a:t>
            </a:r>
            <a:r>
              <a:rPr lang="en-US" altLang="zh-CN" sz="2800" dirty="0">
                <a:latin typeface="Times New Roman"/>
                <a:cs typeface="Times New Roman"/>
              </a:rPr>
              <a:t>.</a:t>
            </a:r>
            <a:r>
              <a:rPr lang="zh-CN" altLang="zh-CN" sz="2800" dirty="0">
                <a:latin typeface="Times New Roman"/>
                <a:cs typeface="Times New Roman"/>
              </a:rPr>
              <a:t> </a:t>
            </a:r>
            <a:endParaRPr lang="en-US" altLang="zh-CN" sz="2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altLang="zh-CN" sz="2800" dirty="0">
                <a:latin typeface="Times New Roman"/>
                <a:cs typeface="Times New Roman"/>
              </a:rPr>
              <a:t>	</a:t>
            </a:r>
            <a:r>
              <a:rPr lang="en-US" altLang="zh-CN" sz="2800" dirty="0" smtClean="0">
                <a:latin typeface="Times New Roman"/>
                <a:cs typeface="Times New Roman"/>
              </a:rPr>
              <a:t>-About </a:t>
            </a:r>
            <a:r>
              <a:rPr lang="en-US" altLang="zh-CN" sz="2800" dirty="0">
                <a:latin typeface="Times New Roman"/>
                <a:cs typeface="Times New Roman"/>
              </a:rPr>
              <a:t>1% of the </a:t>
            </a:r>
            <a:r>
              <a:rPr lang="en-US" altLang="zh-CN" sz="2800" dirty="0" smtClean="0">
                <a:latin typeface="Times New Roman"/>
                <a:cs typeface="Times New Roman"/>
              </a:rPr>
              <a:t>population</a:t>
            </a:r>
            <a:r>
              <a:rPr lang="en-US" altLang="zh-CN" sz="2800" dirty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are homeless 	people</a:t>
            </a:r>
            <a:r>
              <a:rPr lang="en-US" altLang="zh-CN" sz="28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8791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/>
                <a:cs typeface="Times New Roman"/>
              </a:rPr>
              <a:t>I. One-Line Stereotypes about the USA</a:t>
            </a:r>
            <a:r>
              <a:rPr lang="zh-CN" altLang="zh-CN" dirty="0">
                <a:latin typeface="Times New Roman"/>
                <a:cs typeface="Times New Roman"/>
              </a:rPr>
              <a:t>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3318" y="5483412"/>
            <a:ext cx="4069976" cy="642751"/>
          </a:xfrm>
        </p:spPr>
        <p:txBody>
          <a:bodyPr>
            <a:normAutofit fontScale="47500" lnSpcReduction="20000"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Warren Buffett and Bill Gates rank first and second on Forbes' list of the 400 richest Americans.</a:t>
            </a:r>
          </a:p>
          <a:p>
            <a:endParaRPr kumimoji="1" lang="zh-CN" altLang="en-US" dirty="0"/>
          </a:p>
        </p:txBody>
      </p:sp>
      <p:pic>
        <p:nvPicPr>
          <p:cNvPr id="4" name="图片 3" descr="120919034958-buffett-gates-richest-tablet-large 下午7.31.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18411"/>
            <a:ext cx="4557059" cy="252135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57059" y="5528235"/>
            <a:ext cx="456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itchFamily="18" charset="0"/>
                <a:cs typeface="Times New Roman" pitchFamily="18" charset="0"/>
              </a:rPr>
              <a:t>A homeless person begs for help on the street.</a:t>
            </a:r>
            <a:endParaRPr kumimoji="1" lang="zh-CN" altLang="en-US" dirty="0">
              <a:latin typeface="Times New Roman" pitchFamily="18" charset="0"/>
              <a:cs typeface="Times New Roman" pitchFamily="18" charset="0"/>
            </a:endParaRPr>
          </a:p>
          <a:p>
            <a:endParaRPr kumimoji="1" lang="zh-CN" altLang="en-US" dirty="0"/>
          </a:p>
        </p:txBody>
      </p:sp>
      <p:pic>
        <p:nvPicPr>
          <p:cNvPr id="6" name="图片 5" descr="10rich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000" y="1786965"/>
            <a:ext cx="4699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837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8567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Times New Roman"/>
                <a:cs typeface="Times New Roman"/>
              </a:rPr>
              <a:t>Stereotype 2: </a:t>
            </a:r>
            <a:r>
              <a:rPr lang="en-US" altLang="zh-CN" sz="3200" i="1" dirty="0">
                <a:latin typeface="Times New Roman"/>
                <a:cs typeface="Times New Roman"/>
              </a:rPr>
              <a:t>American society is violent</a:t>
            </a:r>
            <a:r>
              <a:rPr lang="en-US" altLang="zh-CN" sz="3200" dirty="0">
                <a:latin typeface="Times New Roman"/>
                <a:cs typeface="Times New Roman"/>
              </a:rPr>
              <a:t>.</a:t>
            </a:r>
            <a:r>
              <a:rPr lang="zh-CN" altLang="zh-CN" sz="3200" dirty="0">
                <a:latin typeface="Times New Roman"/>
                <a:cs typeface="Times New Roman"/>
              </a:rPr>
              <a:t> </a:t>
            </a:r>
            <a:endParaRPr kumimoji="1" lang="zh-CN" altLang="en-US" sz="3200" dirty="0">
              <a:latin typeface="Times New Roman"/>
              <a:cs typeface="Times New Roman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1426724" y="2871134"/>
            <a:ext cx="5879511" cy="2000904"/>
          </a:xfrm>
        </p:spPr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732118" y="1748119"/>
            <a:ext cx="7455647" cy="427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i="1" dirty="0" smtClean="0"/>
              <a:t>	</a:t>
            </a:r>
            <a:r>
              <a:rPr lang="en-US" altLang="zh-CN" sz="2400" i="1" dirty="0">
                <a:latin typeface="Times New Roman"/>
                <a:cs typeface="Times New Roman"/>
              </a:rPr>
              <a:t>-</a:t>
            </a:r>
            <a:r>
              <a:rPr lang="en-US" altLang="zh-CN" sz="2400" i="1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latin typeface="Times New Roman"/>
                <a:cs typeface="Times New Roman"/>
              </a:rPr>
              <a:t>Crime rates in the USA, despite sharp declines in recent years, remain notably </a:t>
            </a:r>
            <a:r>
              <a:rPr lang="en-US" altLang="zh-CN" sz="2400" dirty="0" smtClean="0">
                <a:latin typeface="Times New Roman"/>
                <a:cs typeface="Times New Roman"/>
              </a:rPr>
              <a:t>higher </a:t>
            </a:r>
            <a:r>
              <a:rPr lang="en-US" altLang="zh-CN" sz="2400" dirty="0">
                <a:latin typeface="Times New Roman"/>
                <a:cs typeface="Times New Roman"/>
              </a:rPr>
              <a:t>than in other industrialized countries</a:t>
            </a:r>
            <a:r>
              <a:rPr lang="zh-CN" altLang="zh-CN" sz="2400" dirty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.</a:t>
            </a:r>
            <a:r>
              <a:rPr lang="zh-CN" altLang="zh-CN" sz="2400" dirty="0" smtClean="0">
                <a:latin typeface="Times New Roman"/>
                <a:cs typeface="Times New Roman"/>
              </a:rPr>
              <a:t> </a:t>
            </a:r>
            <a:endParaRPr lang="en-US" altLang="zh-CN" sz="2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kumimoji="1" lang="en-US" altLang="zh-CN" sz="2400" dirty="0">
                <a:latin typeface="Times New Roman"/>
                <a:cs typeface="Times New Roman"/>
              </a:rPr>
              <a:t>	</a:t>
            </a:r>
            <a:r>
              <a:rPr kumimoji="1" lang="en-US" altLang="zh-CN" sz="2400" dirty="0" smtClean="0">
                <a:latin typeface="Times New Roman"/>
                <a:cs typeface="Times New Roman"/>
              </a:rPr>
              <a:t>-</a:t>
            </a:r>
            <a:r>
              <a:rPr lang="en-US" altLang="zh-CN" sz="2400" dirty="0">
                <a:latin typeface="Times New Roman"/>
                <a:cs typeface="Times New Roman"/>
              </a:rPr>
              <a:t>About 1% of the population is in prison, the highest ratio in the </a:t>
            </a:r>
            <a:r>
              <a:rPr lang="en-US" altLang="zh-CN" sz="2400" dirty="0" smtClean="0">
                <a:latin typeface="Times New Roman"/>
                <a:cs typeface="Times New Roman"/>
              </a:rPr>
              <a:t>world.</a:t>
            </a:r>
            <a:endParaRPr lang="en-US" altLang="zh-CN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kumimoji="1" lang="en-US" altLang="zh-CN" sz="2400" dirty="0" smtClean="0">
                <a:latin typeface="Times New Roman"/>
                <a:cs typeface="Times New Roman"/>
              </a:rPr>
              <a:t>	-</a:t>
            </a:r>
            <a:r>
              <a:rPr lang="en-US" altLang="zh-CN" sz="2400" dirty="0">
                <a:latin typeface="Times New Roman"/>
                <a:cs typeface="Times New Roman"/>
              </a:rPr>
              <a:t>Who commits crimes? Very often, </a:t>
            </a:r>
            <a:r>
              <a:rPr lang="en-US" altLang="zh-CN" sz="2400" dirty="0" smtClean="0">
                <a:latin typeface="Times New Roman"/>
                <a:cs typeface="Times New Roman"/>
              </a:rPr>
              <a:t>underclass </a:t>
            </a:r>
            <a:r>
              <a:rPr lang="en-US" altLang="zh-CN" sz="2400" dirty="0">
                <a:latin typeface="Times New Roman"/>
                <a:cs typeface="Times New Roman"/>
              </a:rPr>
              <a:t>people who have poor prospects for </a:t>
            </a:r>
            <a:r>
              <a:rPr lang="en-US" altLang="zh-CN" sz="2400" dirty="0" smtClean="0">
                <a:latin typeface="Times New Roman"/>
                <a:cs typeface="Times New Roman"/>
              </a:rPr>
              <a:t>jobs.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/>
                <a:cs typeface="Times New Roman"/>
              </a:rPr>
              <a:t>	</a:t>
            </a:r>
            <a:r>
              <a:rPr lang="en-US" altLang="zh-CN" sz="2400" dirty="0" smtClean="0">
                <a:latin typeface="Times New Roman"/>
                <a:cs typeface="Times New Roman"/>
              </a:rPr>
              <a:t>-</a:t>
            </a:r>
            <a:r>
              <a:rPr lang="zh-CN" altLang="zh-CN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latin typeface="Times New Roman"/>
                <a:cs typeface="Times New Roman"/>
              </a:rPr>
              <a:t>C</a:t>
            </a:r>
            <a:r>
              <a:rPr lang="en-US" altLang="zh-CN" sz="2400" dirty="0" smtClean="0">
                <a:latin typeface="Times New Roman"/>
                <a:cs typeface="Times New Roman"/>
              </a:rPr>
              <a:t>rimes </a:t>
            </a:r>
            <a:r>
              <a:rPr lang="en-US" altLang="zh-CN" sz="2400" dirty="0">
                <a:latin typeface="Times New Roman"/>
                <a:cs typeface="Times New Roman"/>
              </a:rPr>
              <a:t>are associated with guns,</a:t>
            </a:r>
            <a:r>
              <a:rPr lang="zh-CN" altLang="zh-CN" sz="2400" dirty="0"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latin typeface="Times New Roman"/>
                <a:cs typeface="Times New Roman"/>
              </a:rPr>
              <a:t>a</a:t>
            </a:r>
            <a:r>
              <a:rPr lang="en-US" altLang="zh-CN" sz="2400" dirty="0" smtClean="0">
                <a:latin typeface="Times New Roman"/>
                <a:cs typeface="Times New Roman"/>
              </a:rPr>
              <a:t>bout </a:t>
            </a:r>
            <a:r>
              <a:rPr lang="en-US" altLang="zh-CN" sz="2400" dirty="0">
                <a:latin typeface="Times New Roman"/>
                <a:cs typeface="Times New Roman"/>
              </a:rPr>
              <a:t>25% of Americans own a </a:t>
            </a:r>
            <a:r>
              <a:rPr lang="en-US" altLang="zh-CN" sz="2400" dirty="0" smtClean="0">
                <a:latin typeface="Times New Roman"/>
                <a:cs typeface="Times New Roman"/>
              </a:rPr>
              <a:t>gun.</a:t>
            </a:r>
            <a:r>
              <a:rPr lang="zh-CN" altLang="zh-CN" sz="2400" dirty="0" smtClean="0">
                <a:latin typeface="Times New Roman"/>
                <a:cs typeface="Times New Roman"/>
              </a:rPr>
              <a:t> </a:t>
            </a:r>
            <a:endParaRPr kumimoji="1" lang="zh-CN" alt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203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11707</TotalTime>
  <Words>1638</Words>
  <Application>Microsoft Macintosh PowerPoint</Application>
  <PresentationFormat>On-screen Show (4:3)</PresentationFormat>
  <Paragraphs>163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主题</vt:lpstr>
      <vt:lpstr>《英语国家社会与文化入门》(下册）</vt:lpstr>
      <vt:lpstr>The United States of America Unit 11  The American Way of Life </vt:lpstr>
      <vt:lpstr>Quiz</vt:lpstr>
      <vt:lpstr>Focal Points</vt:lpstr>
      <vt:lpstr>The Unit Is Divided into Five Sections</vt:lpstr>
      <vt:lpstr>I. One-Line Stereotypes about the USA </vt:lpstr>
      <vt:lpstr>I. One-Line Stereotypes about the USA </vt:lpstr>
      <vt:lpstr>I. One-Line Stereotypes about the USA </vt:lpstr>
      <vt:lpstr>Stereotype 2: American society is violent. </vt:lpstr>
      <vt:lpstr> </vt:lpstr>
      <vt:lpstr> Stereotype 3: American families are in disarray. </vt:lpstr>
      <vt:lpstr>Stereotype 3: American families are in disarray. </vt:lpstr>
      <vt:lpstr>Stereotype 4: Americans are all religious. </vt:lpstr>
      <vt:lpstr>Stereotype 5: Americans are optimistic. </vt:lpstr>
      <vt:lpstr>Stereotype 5: Americans are optimistic.</vt:lpstr>
      <vt:lpstr>II.  The USA as a “Melting Pot”</vt:lpstr>
      <vt:lpstr>II.  The USA as a “Melting Pot”</vt:lpstr>
      <vt:lpstr>II.  The USA as a “Melting Pot”</vt:lpstr>
      <vt:lpstr>II.  The USA as a “Melting Pot”</vt:lpstr>
      <vt:lpstr>II.  The USA as a “Melting Pot”</vt:lpstr>
      <vt:lpstr>III. Alternatives to the “Melting Pot” as National Self-Image</vt:lpstr>
      <vt:lpstr>III. Alternatives to the “Melting Pot” as National Self-Image</vt:lpstr>
      <vt:lpstr>III. Alternatives to the “Melting Pot” as National Self-Image</vt:lpstr>
      <vt:lpstr>III. Alternatives to the “Melting Pot” as National Self-Image</vt:lpstr>
      <vt:lpstr>IV. A 21st-Century Metaphor for American Life</vt:lpstr>
      <vt:lpstr>IV. A 21st-Century Metaphor for American Life</vt:lpstr>
      <vt:lpstr>IV. A 21st-Century Metaphor for American Life</vt:lpstr>
      <vt:lpstr>IV. A 21st-Century Metaphor for American Life</vt:lpstr>
      <vt:lpstr>IV. A 21st-Century Metaphor for American Life</vt:lpstr>
      <vt:lpstr>V. The Ongoing Tensions between Liberty and Equality</vt:lpstr>
      <vt:lpstr>V. The Ongoing Tensions between Liberty and Equality</vt:lpstr>
      <vt:lpstr>V. The Ongoing Tensions between Liberty and Equality</vt:lpstr>
      <vt:lpstr>V. The Ongoing Tensions between Liberty and Equality</vt:lpstr>
      <vt:lpstr>Conclusion</vt:lpstr>
      <vt:lpstr>Questions for Discussion</vt:lpstr>
      <vt:lpstr>The End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《英语国家社会与文化入门》(下册）</dc:title>
  <dc:creator>a</dc:creator>
  <cp:lastModifiedBy>Wang</cp:lastModifiedBy>
  <cp:revision>297</cp:revision>
  <dcterms:created xsi:type="dcterms:W3CDTF">2014-12-11T18:48:39Z</dcterms:created>
  <dcterms:modified xsi:type="dcterms:W3CDTF">2015-12-05T21:51:20Z</dcterms:modified>
</cp:coreProperties>
</file>